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59"/>
  </p:notesMasterIdLst>
  <p:sldIdLst>
    <p:sldId id="256" r:id="rId2"/>
    <p:sldId id="309" r:id="rId3"/>
    <p:sldId id="311" r:id="rId4"/>
    <p:sldId id="258" r:id="rId5"/>
    <p:sldId id="259" r:id="rId6"/>
    <p:sldId id="260" r:id="rId7"/>
    <p:sldId id="262" r:id="rId8"/>
    <p:sldId id="261" r:id="rId9"/>
    <p:sldId id="263" r:id="rId10"/>
    <p:sldId id="264" r:id="rId11"/>
    <p:sldId id="265" r:id="rId12"/>
    <p:sldId id="266" r:id="rId13"/>
    <p:sldId id="306" r:id="rId14"/>
    <p:sldId id="267" r:id="rId15"/>
    <p:sldId id="268" r:id="rId16"/>
    <p:sldId id="269" r:id="rId17"/>
    <p:sldId id="270" r:id="rId18"/>
    <p:sldId id="271" r:id="rId19"/>
    <p:sldId id="272" r:id="rId20"/>
    <p:sldId id="307" r:id="rId21"/>
    <p:sldId id="273" r:id="rId22"/>
    <p:sldId id="277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345" r:id="rId33"/>
    <p:sldId id="346" r:id="rId34"/>
    <p:sldId id="257" r:id="rId35"/>
    <p:sldId id="347" r:id="rId36"/>
    <p:sldId id="348" r:id="rId37"/>
    <p:sldId id="357" r:id="rId38"/>
    <p:sldId id="353" r:id="rId39"/>
    <p:sldId id="354" r:id="rId40"/>
    <p:sldId id="355" r:id="rId41"/>
    <p:sldId id="278" r:id="rId42"/>
    <p:sldId id="361" r:id="rId43"/>
    <p:sldId id="293" r:id="rId44"/>
    <p:sldId id="294" r:id="rId45"/>
    <p:sldId id="295" r:id="rId46"/>
    <p:sldId id="296" r:id="rId47"/>
    <p:sldId id="350" r:id="rId48"/>
    <p:sldId id="359" r:id="rId49"/>
    <p:sldId id="349" r:id="rId50"/>
    <p:sldId id="281" r:id="rId51"/>
    <p:sldId id="308" r:id="rId52"/>
    <p:sldId id="356" r:id="rId53"/>
    <p:sldId id="282" r:id="rId54"/>
    <p:sldId id="283" r:id="rId55"/>
    <p:sldId id="362" r:id="rId56"/>
    <p:sldId id="343" r:id="rId57"/>
    <p:sldId id="305" r:id="rId58"/>
  </p:sldIdLst>
  <p:sldSz cx="9144000" cy="5715000" type="screen16x10"/>
  <p:notesSz cx="9601200" cy="7315200"/>
  <p:embeddedFontLst>
    <p:embeddedFont>
      <p:font typeface="Cambria Math" panose="02040503050406030204" pitchFamily="18" charset="0"/>
      <p:regular r:id="rId60"/>
    </p:embeddedFont>
    <p:embeddedFont>
      <p:font typeface="Verdana" panose="020B060403050404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962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888B3-5436-49A2-AC4E-050CACAB4FFB}" v="9" dt="2024-09-23T19:14:47.431"/>
  </p1510:revLst>
</p1510:revInfo>
</file>

<file path=ppt/tableStyles.xml><?xml version="1.0" encoding="utf-8"?>
<a:tblStyleLst xmlns:a="http://schemas.openxmlformats.org/drawingml/2006/main" def="{F4867C94-ED72-482D-90EB-B3E5E6752B99}">
  <a:tblStyle styleId="{F4867C94-ED72-482D-90EB-B3E5E6752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6"/>
    <p:restoredTop sz="94795"/>
  </p:normalViewPr>
  <p:slideViewPr>
    <p:cSldViewPr snapToGrid="0">
      <p:cViewPr>
        <p:scale>
          <a:sx n="97" d="100"/>
          <a:sy n="97" d="100"/>
        </p:scale>
        <p:origin x="1200" y="95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145888B3-5436-49A2-AC4E-050CACAB4FFB}"/>
    <pc:docChg chg="custSel addSld delSld modSld sldOrd modNotesMaster">
      <pc:chgData name="Luciano Pereira Soares" userId="16c53e34-c952-423e-8700-c0525d23304f" providerId="ADAL" clId="{145888B3-5436-49A2-AC4E-050CACAB4FFB}" dt="2024-09-23T19:14:47.431" v="163"/>
      <pc:docMkLst>
        <pc:docMk/>
      </pc:docMkLst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56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58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59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0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1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2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3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4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5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6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7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8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9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0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1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2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3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5"/>
        </pc:sldMkLst>
      </pc:sldChg>
      <pc:sldChg chg="modSp mo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7"/>
        </pc:sldMkLst>
        <pc:spChg chg="mod">
          <ac:chgData name="Luciano Pereira Soares" userId="16c53e34-c952-423e-8700-c0525d23304f" providerId="ADAL" clId="{145888B3-5436-49A2-AC4E-050CACAB4FFB}" dt="2024-09-11T21:30:04.029" v="93" actId="790"/>
          <ac:spMkLst>
            <pc:docMk/>
            <pc:sldMk cId="0" sldId="277"/>
            <ac:spMk id="256" creationId="{00000000-0000-0000-0000-000000000000}"/>
          </ac:spMkLst>
        </pc:spChg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8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81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82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83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984897195" sldId="284"/>
        </pc:sldMkLst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643417735" sldId="285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648978300" sldId="286"/>
        </pc:sldMkLst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1079675538" sldId="287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4179694168" sldId="288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3033389759" sldId="289"/>
        </pc:sldMkLst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1652425179" sldId="290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2610347603" sldId="291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733350773" sldId="292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3496230918" sldId="293"/>
        </pc:sldMkLst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3947504199" sldId="294"/>
        </pc:sldMkLst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1331612838" sldId="295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867851167" sldId="296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305"/>
        </pc:sldMkLst>
      </pc:sldChg>
      <pc:sldChg chg="modSp mod">
        <pc:chgData name="Luciano Pereira Soares" userId="16c53e34-c952-423e-8700-c0525d23304f" providerId="ADAL" clId="{145888B3-5436-49A2-AC4E-050CACAB4FFB}" dt="2024-09-11T21:34:04.766" v="160" actId="20577"/>
        <pc:sldMkLst>
          <pc:docMk/>
          <pc:sldMk cId="169353415" sldId="308"/>
        </pc:sldMkLst>
        <pc:spChg chg="mod">
          <ac:chgData name="Luciano Pereira Soares" userId="16c53e34-c952-423e-8700-c0525d23304f" providerId="ADAL" clId="{145888B3-5436-49A2-AC4E-050CACAB4FFB}" dt="2024-09-11T21:34:04.766" v="160" actId="20577"/>
          <ac:spMkLst>
            <pc:docMk/>
            <pc:sldMk cId="169353415" sldId="308"/>
            <ac:spMk id="3" creationId="{5677A809-F5D6-4CEB-7148-E7AA58DA432B}"/>
          </ac:spMkLst>
        </pc:spChg>
      </pc:sldChg>
      <pc:sldChg chg="add">
        <pc:chgData name="Luciano Pereira Soares" userId="16c53e34-c952-423e-8700-c0525d23304f" providerId="ADAL" clId="{145888B3-5436-49A2-AC4E-050CACAB4FFB}" dt="2024-09-11T21:26:24.760" v="65"/>
        <pc:sldMkLst>
          <pc:docMk/>
          <pc:sldMk cId="280752430" sldId="309"/>
        </pc:sldMkLst>
      </pc:sldChg>
      <pc:sldChg chg="del">
        <pc:chgData name="Luciano Pereira Soares" userId="16c53e34-c952-423e-8700-c0525d23304f" providerId="ADAL" clId="{145888B3-5436-49A2-AC4E-050CACAB4FFB}" dt="2024-09-11T21:26:22.454" v="64" actId="2696"/>
        <pc:sldMkLst>
          <pc:docMk/>
          <pc:sldMk cId="1366920594" sldId="309"/>
        </pc:sldMkLst>
      </pc:sldChg>
      <pc:sldChg chg="modSp new mod ord modShow">
        <pc:chgData name="Luciano Pereira Soares" userId="16c53e34-c952-423e-8700-c0525d23304f" providerId="ADAL" clId="{145888B3-5436-49A2-AC4E-050CACAB4FFB}" dt="2024-09-11T21:21:56.222" v="63" actId="20577"/>
        <pc:sldMkLst>
          <pc:docMk/>
          <pc:sldMk cId="397668908" sldId="310"/>
        </pc:sldMkLst>
        <pc:spChg chg="mod">
          <ac:chgData name="Luciano Pereira Soares" userId="16c53e34-c952-423e-8700-c0525d23304f" providerId="ADAL" clId="{145888B3-5436-49A2-AC4E-050CACAB4FFB}" dt="2024-09-11T21:21:56.222" v="63" actId="20577"/>
          <ac:spMkLst>
            <pc:docMk/>
            <pc:sldMk cId="397668908" sldId="310"/>
            <ac:spMk id="3" creationId="{98FE0BFB-7B8B-D10A-F75C-80273935A41C}"/>
          </ac:spMkLst>
        </pc:spChg>
      </pc:sldChg>
      <pc:sldChg chg="addSp modSp new mod modShow">
        <pc:chgData name="Luciano Pereira Soares" userId="16c53e34-c952-423e-8700-c0525d23304f" providerId="ADAL" clId="{145888B3-5436-49A2-AC4E-050CACAB4FFB}" dt="2024-09-11T21:28:20.166" v="90" actId="1076"/>
        <pc:sldMkLst>
          <pc:docMk/>
          <pc:sldMk cId="1304997808" sldId="311"/>
        </pc:sldMkLst>
        <pc:picChg chg="add mod modCrop">
          <ac:chgData name="Luciano Pereira Soares" userId="16c53e34-c952-423e-8700-c0525d23304f" providerId="ADAL" clId="{145888B3-5436-49A2-AC4E-050CACAB4FFB}" dt="2024-09-11T21:28:20.166" v="90" actId="1076"/>
          <ac:picMkLst>
            <pc:docMk/>
            <pc:sldMk cId="1304997808" sldId="311"/>
            <ac:picMk id="6" creationId="{DA159D61-12E4-7A9F-38EB-D975C93D4578}"/>
          </ac:picMkLst>
        </pc:picChg>
        <pc:picChg chg="add mod modCrop">
          <ac:chgData name="Luciano Pereira Soares" userId="16c53e34-c952-423e-8700-c0525d23304f" providerId="ADAL" clId="{145888B3-5436-49A2-AC4E-050CACAB4FFB}" dt="2024-09-11T21:28:18.717" v="89" actId="1076"/>
          <ac:picMkLst>
            <pc:docMk/>
            <pc:sldMk cId="1304997808" sldId="311"/>
            <ac:picMk id="8" creationId="{AD01EB1A-1FD1-DE3F-D6E6-801F07DE5542}"/>
          </ac:picMkLst>
        </pc:picChg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2271211113" sldId="343"/>
        </pc:sldMkLst>
      </pc:sldChg>
      <pc:sldChg chg="modSp new mod">
        <pc:chgData name="Luciano Pereira Soares" userId="16c53e34-c952-423e-8700-c0525d23304f" providerId="ADAL" clId="{145888B3-5436-49A2-AC4E-050CACAB4FFB}" dt="2024-09-11T21:33:08.233" v="114" actId="20577"/>
        <pc:sldMkLst>
          <pc:docMk/>
          <pc:sldMk cId="3765569255" sldId="344"/>
        </pc:sldMkLst>
        <pc:spChg chg="mod">
          <ac:chgData name="Luciano Pereira Soares" userId="16c53e34-c952-423e-8700-c0525d23304f" providerId="ADAL" clId="{145888B3-5436-49A2-AC4E-050CACAB4FFB}" dt="2024-09-11T21:33:08.233" v="114" actId="20577"/>
          <ac:spMkLst>
            <pc:docMk/>
            <pc:sldMk cId="3765569255" sldId="344"/>
            <ac:spMk id="2" creationId="{F87EA1C1-E39D-583C-1B86-E6FEBC65D466}"/>
          </ac:spMkLst>
        </pc:spChg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1887164639" sldId="350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1616348067" sldId="356"/>
        </pc:sldMkLst>
      </pc:sldChg>
    </pc:docChg>
  </pc:docChgLst>
  <pc:docChgLst>
    <pc:chgData name="Fabio Orfali" userId="S::fabioo1@insper.edu.br::3730b7a9-9dee-4645-b6eb-7377d594d9d3" providerId="AD" clId="Web-{5CA281D5-A114-F56B-EC14-92B96A69298F}"/>
    <pc:docChg chg="modSld">
      <pc:chgData name="Fabio Orfali" userId="S::fabioo1@insper.edu.br::3730b7a9-9dee-4645-b6eb-7377d594d9d3" providerId="AD" clId="Web-{5CA281D5-A114-F56B-EC14-92B96A69298F}" dt="2024-09-10T01:02:27.622" v="5" actId="20577"/>
      <pc:docMkLst>
        <pc:docMk/>
      </pc:docMkLst>
      <pc:sldChg chg="modSp">
        <pc:chgData name="Fabio Orfali" userId="S::fabioo1@insper.edu.br::3730b7a9-9dee-4645-b6eb-7377d594d9d3" providerId="AD" clId="Web-{5CA281D5-A114-F56B-EC14-92B96A69298F}" dt="2024-09-10T00:59:52.867" v="3" actId="20577"/>
        <pc:sldMkLst>
          <pc:docMk/>
          <pc:sldMk cId="0" sldId="269"/>
        </pc:sldMkLst>
        <pc:spChg chg="mod">
          <ac:chgData name="Fabio Orfali" userId="S::fabioo1@insper.edu.br::3730b7a9-9dee-4645-b6eb-7377d594d9d3" providerId="AD" clId="Web-{5CA281D5-A114-F56B-EC14-92B96A69298F}" dt="2024-09-10T00:59:52.867" v="3" actId="20577"/>
          <ac:spMkLst>
            <pc:docMk/>
            <pc:sldMk cId="0" sldId="269"/>
            <ac:spMk id="176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5CA281D5-A114-F56B-EC14-92B96A69298F}" dt="2024-09-10T01:02:27.622" v="5" actId="20577"/>
        <pc:sldMkLst>
          <pc:docMk/>
          <pc:sldMk cId="0" sldId="277"/>
        </pc:sldMkLst>
        <pc:spChg chg="mod">
          <ac:chgData name="Fabio Orfali" userId="S::fabioo1@insper.edu.br::3730b7a9-9dee-4645-b6eb-7377d594d9d3" providerId="AD" clId="Web-{5CA281D5-A114-F56B-EC14-92B96A69298F}" dt="2024-09-10T01:02:27.622" v="5" actId="20577"/>
          <ac:spMkLst>
            <pc:docMk/>
            <pc:sldMk cId="0" sldId="277"/>
            <ac:spMk id="256" creationId="{00000000-0000-0000-0000-000000000000}"/>
          </ac:spMkLst>
        </pc:spChg>
      </pc:sldChg>
    </pc:docChg>
  </pc:docChgLst>
  <pc:docChgLst>
    <pc:chgData name="Luciano Pereira Soares" userId="S::lucianops@insper.edu.br::16c53e34-c952-423e-8700-c0525d23304f" providerId="AD" clId="Web-{2EC723E1-398B-E381-4FC5-8B48CCEDC0B1}"/>
    <pc:docChg chg="modSld">
      <pc:chgData name="Luciano Pereira Soares" userId="S::lucianops@insper.edu.br::16c53e34-c952-423e-8700-c0525d23304f" providerId="AD" clId="Web-{2EC723E1-398B-E381-4FC5-8B48CCEDC0B1}" dt="2024-09-10T11:59:39.979" v="1"/>
      <pc:docMkLst>
        <pc:docMk/>
      </pc:docMkLst>
      <pc:sldChg chg="delSp">
        <pc:chgData name="Luciano Pereira Soares" userId="S::lucianops@insper.edu.br::16c53e34-c952-423e-8700-c0525d23304f" providerId="AD" clId="Web-{2EC723E1-398B-E381-4FC5-8B48CCEDC0B1}" dt="2024-09-10T11:59:39.979" v="1"/>
        <pc:sldMkLst>
          <pc:docMk/>
          <pc:sldMk cId="0" sldId="281"/>
        </pc:sldMkLst>
        <pc:spChg chg="del">
          <ac:chgData name="Luciano Pereira Soares" userId="S::lucianops@insper.edu.br::16c53e34-c952-423e-8700-c0525d23304f" providerId="AD" clId="Web-{2EC723E1-398B-E381-4FC5-8B48CCEDC0B1}" dt="2024-09-10T11:59:39.979" v="1"/>
          <ac:spMkLst>
            <pc:docMk/>
            <pc:sldMk cId="0" sldId="281"/>
            <ac:spMk id="326" creationId="{00000000-0000-0000-0000-000000000000}"/>
          </ac:spMkLst>
        </pc:spChg>
      </pc:sldChg>
      <pc:sldChg chg="mod modShow">
        <pc:chgData name="Luciano Pereira Soares" userId="S::lucianops@insper.edu.br::16c53e34-c952-423e-8700-c0525d23304f" providerId="AD" clId="Web-{2EC723E1-398B-E381-4FC5-8B48CCEDC0B1}" dt="2024-09-10T10:30:20.037" v="0"/>
        <pc:sldMkLst>
          <pc:docMk/>
          <pc:sldMk cId="1366920594" sldId="3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438459" y="0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introduction-polygon-mesh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autodesk.com/t5/3ds-max-modeling/combine-two-model-textures-in-one-and-export-as-jpg/td-p/6952403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mages/search/texture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0a0f75e2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f0a0f75e28_0_146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f0a0f75e28_0_146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5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6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6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0a0f75e2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0a0f75e28_0_19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f0a0f75e28_0_190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5784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Truque: </a:t>
            </a:r>
            <a:endParaRPr/>
          </a:p>
        </p:txBody>
      </p:sp>
      <p:sp>
        <p:nvSpPr>
          <p:cNvPr id="218" name="Google Shape;218;p47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0a0f75e2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0a0f75e28_0_239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f0a0f75e28_0_239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5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109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4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4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80792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5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848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db2c660a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db2c660aa_0_8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db2c660aa_0_8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2200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707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7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1163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b2c660a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b2c660aa_0_14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https://www.scratchapixel.com/lessons/3d-basic-rendering/introduction-polygon-mesh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edb2c660aa_0_14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2776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1163d24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1163d248b_0_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https://forums.autodesk.com/t5/3ds-max-modeling/combine-two-model-textures-in-one-and-export-as-jpg/td-p/6952403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f1163d248b_0_0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52446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https://pixabay.com/images/search/texture/</a:t>
            </a:r>
            <a:r>
              <a:rPr lang="en-BR"/>
              <a:t> </a:t>
            </a:r>
            <a:endParaRPr/>
          </a:p>
        </p:txBody>
      </p:sp>
      <p:sp>
        <p:nvSpPr>
          <p:cNvPr id="443" name="Google Shape;4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9154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40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0997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0a0f75e28_0_8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f0a0f75e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0a0f75e28_0_9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0a0f75e28_0_97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5967AE85-161B-3FF9-723F-EABBDC9D6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>
            <a:extLst>
              <a:ext uri="{FF2B5EF4-FFF2-40B4-BE49-F238E27FC236}">
                <a16:creationId xmlns:a16="http://schemas.microsoft.com/office/drawing/2014/main" id="{B955293F-B013-D9E4-17F2-6CC2B5B334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0a0f75e28_0_97:notes">
            <a:extLst>
              <a:ext uri="{FF2B5EF4-FFF2-40B4-BE49-F238E27FC236}">
                <a16:creationId xmlns:a16="http://schemas.microsoft.com/office/drawing/2014/main" id="{49369313-DF08-E846-0777-E20C64C2CB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f0a0f75e28_0_97:notes">
            <a:extLst>
              <a:ext uri="{FF2B5EF4-FFF2-40B4-BE49-F238E27FC236}">
                <a16:creationId xmlns:a16="http://schemas.microsoft.com/office/drawing/2014/main" id="{194A83D8-86B7-F4A2-6191-6AF5844D3B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54593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63666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61577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2482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163d24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163d248b_0_21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https://www.ngemu.com/threads/pcsxr-pgxp.186369/</a:t>
            </a:r>
            <a:endParaRPr/>
          </a:p>
        </p:txBody>
      </p:sp>
      <p:sp>
        <p:nvSpPr>
          <p:cNvPr id="490" name="Google Shape;490;gf1163d248b_0_21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5154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4568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294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a0f75e28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a0f75e28_0_25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gf0a0f75e28_0_25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03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124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a0f75e2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0a0f75e28_0_30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gf0a0f75e28_0_30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53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0a0f75e28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0a0f75e28_0_34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Interpolação Baricêntrica 2D</a:t>
            </a:r>
            <a:endParaRPr/>
          </a:p>
        </p:txBody>
      </p:sp>
      <p:sp>
        <p:nvSpPr>
          <p:cNvPr id="342" name="Google Shape;342;gf0a0f75e28_0_34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54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9788ee6dc_0_8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e9788ee6d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8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0a0f75e2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0a0f75e28_0_7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f0a0f75e28_0_7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wand.com/en/Texture_mapping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ratchapixel.com/lessons/3d-basic-rendering/rasterization-practical-implementation/visibility-problem-depth-buffer-depth-interpolation.html" TargetMode="External"/><Relationship Id="rId5" Type="http://schemas.openxmlformats.org/officeDocument/2006/relationships/hyperlink" Target="https://www.scratchapixel.com/lessons/3d-basic-rendering/rasterization-practical-implementation/perspective-correct-interpolation-vertex-attributes" TargetMode="External"/><Relationship Id="rId4" Type="http://schemas.openxmlformats.org/officeDocument/2006/relationships/image" Target="../media/image6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8: Interpolação em Triângulos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1353044"/>
            <a:ext cx="7390616" cy="416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156" y="1367935"/>
            <a:ext cx="7277956" cy="37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Interpolação Linear Pelo Triângulo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177" y="1333606"/>
            <a:ext cx="7108276" cy="383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5872897" y="3385530"/>
            <a:ext cx="2938593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podem ser posições, coordenadas de textura, cores, vetores normais, atributos de materiais ...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A70F-C852-33A2-681F-9DE40930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Propostas de cálculos das coordenadas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0CF2-3BB0-0866-A711-A17D951F2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</a:pPr>
            <a:r>
              <a:rPr lang="pt-BR" sz="2800" dirty="0"/>
              <a:t>Ponto de vista geométrico de: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distâncias proporcionais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áreas proporcionais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81986-6C5E-BDF0-73AE-7D683DA14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13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4409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238;p27">
            <a:extLst>
              <a:ext uri="{FF2B5EF4-FFF2-40B4-BE49-F238E27FC236}">
                <a16:creationId xmlns:a16="http://schemas.microsoft.com/office/drawing/2014/main" id="{891DC0F5-4CF7-3A26-0D5D-A920058C7AB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6091" y="1507825"/>
            <a:ext cx="5328557" cy="3902904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600"/>
            </a:pPr>
            <a:r>
              <a:rPr lang="en-BR" dirty="0"/>
              <a:t>Coordenadas Baricêntricas (1</a:t>
            </a:r>
            <a:r>
              <a:rPr lang="en-BR" baseline="30000" dirty="0"/>
              <a:t>a</a:t>
            </a:r>
            <a:r>
              <a:rPr lang="en-BR" dirty="0"/>
              <a:t> opção)</a:t>
            </a:r>
            <a:endParaRPr dirty="0"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distâncias proporcionais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Lembrando: Equação da Reta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en-BR" sz="2300" i="1">
                <a:solidFill>
                  <a:schemeClr val="dk1"/>
                </a:solidFill>
              </a:rPr>
              <a:t>p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BR" sz="2300" i="1">
                <a:solidFill>
                  <a:schemeClr val="dk1"/>
                </a:solidFill>
              </a:rPr>
              <a:t>n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2300" i="1">
                <a:solidFill>
                  <a:schemeClr val="dk1"/>
                </a:solidFill>
              </a:rPr>
              <a:t>•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–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(x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r>
              <a:rPr lang="en-BR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</a:rPr>
              <a:t>– (y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Calculando as Coordenadas Baricêntricas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(x, y)</a:t>
            </a:r>
            <a:r>
              <a:rPr lang="en-BR"/>
              <a:t> é a distância do ponto (x,y) até a linha PQ.</a:t>
            </a: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t="26242"/>
          <a:stretch/>
        </p:blipFill>
        <p:spPr>
          <a:xfrm>
            <a:off x="564163" y="2329750"/>
            <a:ext cx="8306274" cy="2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390538" y="14905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y) </a:t>
            </a:r>
            <a:r>
              <a:rPr lang="en-BR" sz="2300" i="1">
                <a:solidFill>
                  <a:schemeClr val="dk1"/>
                </a:solidFill>
              </a:rPr>
              <a:t>= 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617550" y="5003175"/>
            <a:ext cx="7908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BR" sz="1500" dirty="0">
                <a:solidFill>
                  <a:srgbClr val="C00026"/>
                </a:solidFill>
              </a:rPr>
              <a:t>Obs: Cuidado com os sinais, lembre-se de que nas coordenadas da tela o Y </a:t>
            </a:r>
            <a:r>
              <a:rPr lang="en-BR" sz="1500" dirty="0" err="1">
                <a:solidFill>
                  <a:srgbClr val="C00026"/>
                </a:solidFill>
              </a:rPr>
              <a:t>aponta</a:t>
            </a:r>
            <a:r>
              <a:rPr lang="en-BR" sz="1500" dirty="0">
                <a:solidFill>
                  <a:srgbClr val="C00026"/>
                </a:solidFill>
              </a:rPr>
              <a:t> para </a:t>
            </a:r>
            <a:r>
              <a:rPr lang="en-BR" sz="1500" dirty="0" err="1">
                <a:solidFill>
                  <a:srgbClr val="C00026"/>
                </a:solidFill>
              </a:rPr>
              <a:t>baixo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então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seus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cálculos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podem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ficar</a:t>
            </a:r>
            <a:r>
              <a:rPr lang="en-BR" sz="1500">
                <a:solidFill>
                  <a:srgbClr val="C00026"/>
                </a:solidFill>
              </a:rPr>
              <a:t> com </a:t>
            </a:r>
            <a:r>
              <a:rPr lang="en-BR" sz="1500" dirty="0" err="1">
                <a:solidFill>
                  <a:srgbClr val="C00026"/>
                </a:solidFill>
              </a:rPr>
              <a:t>valores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invertidos</a:t>
            </a:r>
            <a:r>
              <a:rPr lang="en-BR" sz="1500" dirty="0">
                <a:solidFill>
                  <a:srgbClr val="C00026"/>
                </a:solidFill>
              </a:rPr>
              <a:t>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5872897" y="3385530"/>
            <a:ext cx="302600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similares para as outras coordenadas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Ponto de vista geométrico – distâncias proporcionais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328" y="1366887"/>
            <a:ext cx="4063244" cy="378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4874" y="2171665"/>
            <a:ext cx="2375450" cy="10043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187;p22">
            <a:extLst>
              <a:ext uri="{FF2B5EF4-FFF2-40B4-BE49-F238E27FC236}">
                <a16:creationId xmlns:a16="http://schemas.microsoft.com/office/drawing/2014/main" id="{9AA52DC3-841B-D8AC-A4C8-419CB2AEAB5B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59761" t="15655" r="14413" b="53360"/>
          <a:stretch>
            <a:fillRect/>
          </a:stretch>
        </p:blipFill>
        <p:spPr>
          <a:xfrm>
            <a:off x="3164699" y="3256961"/>
            <a:ext cx="613458" cy="3112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Fórmulas das Coordenadas Baricêntricas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8968" y="758071"/>
            <a:ext cx="6546063" cy="452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Relembrando Área de um triângulo</a:t>
            </a:r>
            <a:endParaRPr dirty="0"/>
          </a:p>
        </p:txBody>
      </p:sp>
      <p:sp>
        <p:nvSpPr>
          <p:cNvPr id="202" name="Google Shape;202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74900" y="107017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4"/>
          <p:cNvCxnSpPr>
            <a:stCxn id="203" idx="0"/>
          </p:cNvCxnSpPr>
          <p:nvPr/>
        </p:nvCxnSpPr>
        <p:spPr>
          <a:xfrm>
            <a:off x="2683986" y="1070175"/>
            <a:ext cx="0" cy="27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4"/>
          <p:cNvCxnSpPr/>
          <p:nvPr/>
        </p:nvCxnSpPr>
        <p:spPr>
          <a:xfrm rot="10800000">
            <a:off x="474900" y="3913275"/>
            <a:ext cx="312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6" name="Google Shape;206;p24"/>
          <p:cNvSpPr txBox="1"/>
          <p:nvPr/>
        </p:nvSpPr>
        <p:spPr>
          <a:xfrm>
            <a:off x="1768050" y="3837075"/>
            <a:ext cx="5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base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141960" y="2835925"/>
            <a:ext cx="75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pic>
        <p:nvPicPr>
          <p:cNvPr id="208" name="Google Shape;208;p24" descr="{&quot;backgroundColorModified&quot;:null,&quot;font&quot;:{&quot;family&quot;:&quot;Arial&quot;,&quot;size&quot;:12,&quot;color&quot;:&quot;#000000&quot;},&quot;aid&quot;:null,&quot;backgroundColor&quot;:&quot;#FFFFFF&quot;,&quot;id&quot;:&quot;1&quot;,&quot;type&quot;:&quot;$$&quot;,&quot;code&quot;:&quot;$$\\text{area}=\\frac{\\text{base}\\cdot\\text{altura}}{2}$$&quot;,&quot;ts&quot;:1631889579675,&quot;cs&quot;:&quot;/131QBtQsUZlDL2njvZJTg==&quot;,&quot;size&quot;:{&quot;width&quot;:163.16666666666666,&quot;height&quot;:38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13" y="4419625"/>
            <a:ext cx="2323625" cy="5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/>
          <p:nvPr/>
        </p:nvSpPr>
        <p:spPr>
          <a:xfrm>
            <a:off x="4985175" y="107052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24"/>
          <p:cNvCxnSpPr>
            <a:stCxn id="209" idx="0"/>
            <a:endCxn id="209" idx="2"/>
          </p:cNvCxnSpPr>
          <p:nvPr/>
        </p:nvCxnSpPr>
        <p:spPr>
          <a:xfrm flipH="1">
            <a:off x="4985061" y="1070525"/>
            <a:ext cx="2209200" cy="276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1" name="Google Shape;211;p24"/>
          <p:cNvCxnSpPr/>
          <p:nvPr/>
        </p:nvCxnSpPr>
        <p:spPr>
          <a:xfrm rot="10800000">
            <a:off x="4985175" y="3837425"/>
            <a:ext cx="3121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12" name="Google Shape;212;p24" descr="{&quot;backgroundColorModified&quot;:false,&quot;type&quot;:&quot;$$&quot;,&quot;aid&quot;:null,&quot;code&quot;:&quot;$$\\text{area}=\\frac{\\left\\|v_{0}\\times v_{1}\\right\\|}{2}$$&quot;,&quot;id&quot;:&quot;1&quot;,&quot;backgroundColor&quot;:&quot;#FFFFFF&quot;,&quot;font&quot;:{&quot;color&quot;:&quot;#000000&quot;,&quot;size&quot;:17.5,&quot;family&quot;:&quot;Arial&quot;},&quot;ts&quot;:1631891557411,&quot;cs&quot;:&quot;LLUxvdycnLTTO/hobqB2VA==&quot;,&quot;size&quot;:{&quot;width&quot;:204.33333333333326,&quot;height&quot;:58.8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371" y="4419975"/>
            <a:ext cx="1946275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763" y="3911697"/>
            <a:ext cx="226325" cy="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725" y="2356185"/>
            <a:ext cx="226300" cy="19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1F8F-1EF2-3825-5D4D-2373A055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52B00-41CC-0B22-2550-C1500B85D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-us/windows/win32/direct3dhlsl/dx-graphics-</a:t>
            </a:r>
            <a:r>
              <a:rPr lang="en-US" dirty="0" err="1"/>
              <a:t>hlsl</a:t>
            </a:r>
            <a:r>
              <a:rPr lang="en-US"/>
              <a:t>-lerp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registry.khronos.org</a:t>
            </a:r>
            <a:r>
              <a:rPr lang="en-US" dirty="0"/>
              <a:t>/OpenGL-</a:t>
            </a:r>
            <a:r>
              <a:rPr lang="en-US" dirty="0" err="1"/>
              <a:t>Refpages</a:t>
            </a:r>
            <a:r>
              <a:rPr lang="en-US" dirty="0"/>
              <a:t>/gl4/html/</a:t>
            </a:r>
            <a:r>
              <a:rPr lang="en-US" dirty="0" err="1"/>
              <a:t>mix.xhtml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FFD1E-9BAA-3D8A-0910-BD4B338F8A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07524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1E17-C77E-0A85-EB00-D3737A09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R" dirty="0"/>
              <a:t>Relembrando </a:t>
            </a:r>
            <a:r>
              <a:rPr lang="pt-BR" dirty="0"/>
              <a:t>Área do Triângulo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C273C-DE6B-0BDD-F4E9-7802C2FBC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56895"/>
            <a:ext cx="7002428" cy="3163824"/>
          </a:xfrm>
        </p:spPr>
        <p:txBody>
          <a:bodyPr/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Area </a:t>
            </a:r>
            <a:r>
              <a:rPr lang="pt-BR" b="1" dirty="0"/>
              <a:t>= |x</a:t>
            </a:r>
            <a:r>
              <a:rPr lang="pt-BR" b="1" baseline="-25000" dirty="0"/>
              <a:t>0</a:t>
            </a:r>
            <a:r>
              <a:rPr lang="pt-BR" b="1" dirty="0"/>
              <a:t>(y</a:t>
            </a:r>
            <a:r>
              <a:rPr lang="pt-BR" b="1" baseline="-25000" dirty="0"/>
              <a:t>1</a:t>
            </a:r>
            <a:r>
              <a:rPr lang="pt-BR" b="1" dirty="0"/>
              <a:t>–y</a:t>
            </a:r>
            <a:r>
              <a:rPr lang="pt-BR" b="1" baseline="-25000" dirty="0"/>
              <a:t>2</a:t>
            </a:r>
            <a:r>
              <a:rPr lang="pt-BR" b="1" dirty="0"/>
              <a:t>) + x</a:t>
            </a:r>
            <a:r>
              <a:rPr lang="pt-BR" b="1" baseline="-25000" dirty="0"/>
              <a:t>1</a:t>
            </a:r>
            <a:r>
              <a:rPr lang="pt-BR" b="1" dirty="0"/>
              <a:t>(y</a:t>
            </a:r>
            <a:r>
              <a:rPr lang="pt-BR" b="1" baseline="-25000" dirty="0"/>
              <a:t>2</a:t>
            </a:r>
            <a:r>
              <a:rPr lang="pt-BR" b="1" dirty="0"/>
              <a:t>–y</a:t>
            </a:r>
            <a:r>
              <a:rPr lang="pt-BR" b="1" baseline="-25000" dirty="0"/>
              <a:t>0</a:t>
            </a:r>
            <a:r>
              <a:rPr lang="pt-BR" b="1" dirty="0"/>
              <a:t>) + x</a:t>
            </a:r>
            <a:r>
              <a:rPr lang="pt-BR" b="1" baseline="-25000" dirty="0"/>
              <a:t>2</a:t>
            </a:r>
            <a:r>
              <a:rPr lang="pt-BR" b="1" dirty="0"/>
              <a:t>(y</a:t>
            </a:r>
            <a:r>
              <a:rPr lang="pt-BR" b="1" baseline="-25000" dirty="0"/>
              <a:t>0</a:t>
            </a:r>
            <a:r>
              <a:rPr lang="pt-BR" b="1" dirty="0"/>
              <a:t>–y</a:t>
            </a:r>
            <a:r>
              <a:rPr lang="pt-BR" b="1" baseline="-25000" dirty="0"/>
              <a:t>1</a:t>
            </a:r>
            <a:r>
              <a:rPr lang="pt-BR" b="1" dirty="0"/>
              <a:t>)| /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700C9-C863-9086-7768-51DDB7DDB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20</a:t>
            </a:fld>
            <a:endParaRPr lang="en-BR"/>
          </a:p>
        </p:txBody>
      </p:sp>
      <p:sp>
        <p:nvSpPr>
          <p:cNvPr id="5" name="Google Shape;209;p24">
            <a:extLst>
              <a:ext uri="{FF2B5EF4-FFF2-40B4-BE49-F238E27FC236}">
                <a16:creationId xmlns:a16="http://schemas.microsoft.com/office/drawing/2014/main" id="{52F1D4E8-F4DF-9A03-666F-BF4D2490665A}"/>
              </a:ext>
            </a:extLst>
          </p:cNvPr>
          <p:cNvSpPr/>
          <p:nvPr/>
        </p:nvSpPr>
        <p:spPr>
          <a:xfrm>
            <a:off x="5268639" y="1703614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0406C-2DB8-19CE-DC7E-CB15EF2DD202}"/>
              </a:ext>
            </a:extLst>
          </p:cNvPr>
          <p:cNvSpPr txBox="1"/>
          <p:nvPr/>
        </p:nvSpPr>
        <p:spPr>
          <a:xfrm>
            <a:off x="4869732" y="4595051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0</a:t>
            </a:r>
            <a:r>
              <a:rPr lang="pt-BR" sz="1600" dirty="0"/>
              <a:t>, y</a:t>
            </a:r>
            <a:r>
              <a:rPr lang="pt-BR" sz="1600" baseline="-25000" dirty="0"/>
              <a:t>0</a:t>
            </a:r>
            <a:r>
              <a:rPr lang="pt-BR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38845-398B-981A-7D6F-BA145EEB3368}"/>
              </a:ext>
            </a:extLst>
          </p:cNvPr>
          <p:cNvSpPr txBox="1"/>
          <p:nvPr/>
        </p:nvSpPr>
        <p:spPr>
          <a:xfrm>
            <a:off x="7955638" y="4564275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1</a:t>
            </a:r>
            <a:r>
              <a:rPr lang="pt-BR" sz="1600" dirty="0"/>
              <a:t>, y</a:t>
            </a:r>
            <a:r>
              <a:rPr lang="pt-BR" sz="1600" baseline="-25000" dirty="0"/>
              <a:t>1</a:t>
            </a:r>
            <a:r>
              <a:rPr lang="pt-BR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70796-0800-B69C-FB1F-D2D1795F49F7}"/>
              </a:ext>
            </a:extLst>
          </p:cNvPr>
          <p:cNvSpPr txBox="1"/>
          <p:nvPr/>
        </p:nvSpPr>
        <p:spPr>
          <a:xfrm>
            <a:off x="7206188" y="1268878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2</a:t>
            </a:r>
            <a:r>
              <a:rPr lang="pt-BR" sz="1600" dirty="0"/>
              <a:t>, y</a:t>
            </a:r>
            <a:r>
              <a:rPr lang="pt-BR" sz="1600" baseline="-25000" dirty="0"/>
              <a:t>2</a:t>
            </a:r>
            <a:r>
              <a:rPr lang="pt-B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36909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Coordenadas Baricêntricas (2</a:t>
            </a:r>
            <a:r>
              <a:rPr lang="en-BR" baseline="30000" dirty="0"/>
              <a:t>a</a:t>
            </a:r>
            <a:r>
              <a:rPr lang="en-BR" dirty="0"/>
              <a:t> opção)</a:t>
            </a:r>
            <a:endParaRPr dirty="0"/>
          </a:p>
        </p:txBody>
      </p:sp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áreas proporcionais</a:t>
            </a:r>
            <a:endParaRPr dirty="0"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2616" y="1981572"/>
            <a:ext cx="2590474" cy="232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1551" y="1342413"/>
            <a:ext cx="3826125" cy="36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6;p21">
            <a:extLst>
              <a:ext uri="{FF2B5EF4-FFF2-40B4-BE49-F238E27FC236}">
                <a16:creationId xmlns:a16="http://schemas.microsoft.com/office/drawing/2014/main" id="{EBF386DA-662A-714A-8F4C-0654AF30B227}"/>
              </a:ext>
            </a:extLst>
          </p:cNvPr>
          <p:cNvSpPr txBox="1"/>
          <p:nvPr/>
        </p:nvSpPr>
        <p:spPr>
          <a:xfrm>
            <a:off x="225631" y="5038800"/>
            <a:ext cx="8775865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rgbClr val="C00026"/>
                </a:solidFill>
              </a:rPr>
              <a:t>Obs: Essa abordagem tem vantagens se você já estiver usando produtos vetoriais nos seus cálculos.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Processo de Rasterização</a:t>
            </a: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390549" y="838975"/>
            <a:ext cx="58899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O triângulo é projetado na tela, ou seja, os vértices do triângulo são convertidos do espaço da câmera (3D) para o espaço da tela (2D).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Se um pixel se encontra dentro do triângulo, as coordenadas </a:t>
            </a:r>
            <a:r>
              <a:rPr lang="pt-BR" dirty="0" err="1"/>
              <a:t>baricêntricas</a:t>
            </a:r>
            <a:r>
              <a:rPr lang="pt-BR" dirty="0"/>
              <a:t> desse pixel são calculadas para interpolar os valores dos vértices e identificar o valor do pixel.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370" y="949596"/>
            <a:ext cx="2558750" cy="402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</a:t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27" y="838985"/>
            <a:ext cx="6943874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509725" y="5239675"/>
            <a:ext cx="17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na bola</a:t>
            </a:r>
            <a:endParaRPr dirty="0"/>
          </a:p>
        </p:txBody>
      </p:sp>
      <p:sp>
        <p:nvSpPr>
          <p:cNvPr id="360" name="Google Shape;360;p36"/>
          <p:cNvSpPr/>
          <p:nvPr/>
        </p:nvSpPr>
        <p:spPr>
          <a:xfrm>
            <a:off x="5825324" y="5267463"/>
            <a:ext cx="21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</a:t>
            </a:r>
            <a:r>
              <a:rPr lang="en-BR" sz="1800" dirty="0">
                <a:solidFill>
                  <a:schemeClr val="dk1"/>
                </a:solidFill>
              </a:rPr>
              <a:t>na</a:t>
            </a: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madeira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8971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Realismos das Superfícies</a:t>
            </a:r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939830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384525" y="4500750"/>
            <a:ext cx="837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Adiciona detalhes sem aumentar a complexidade geométrica</a:t>
            </a:r>
            <a:endParaRPr sz="1300"/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aplica uma imagem na geometria ou se pinta proceduralmente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4177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Três Espaços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As superfícies habitam o espaço 3D do mundo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Cada ponto das superfícies 3D também tem uma posição onde fica na tela 2D e na textura 2D.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41" y="2161858"/>
            <a:ext cx="8291445" cy="23869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>
            <a:off x="764906" y="4536947"/>
            <a:ext cx="18789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207002" y="4548789"/>
            <a:ext cx="227684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do Mundo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6015595" y="4548789"/>
            <a:ext cx="22787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9783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Coordenadas de Textura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241275" y="719873"/>
            <a:ext cx="8663100" cy="16655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700"/>
              </a:spcBef>
              <a:spcAft>
                <a:spcPts val="2300"/>
              </a:spcAft>
              <a:buSzPts val="935"/>
              <a:buNone/>
            </a:pPr>
            <a:r>
              <a:rPr lang="en-BR" sz="2400" dirty="0">
                <a:latin typeface="Arial"/>
                <a:ea typeface="Arial"/>
                <a:cs typeface="Arial"/>
                <a:sym typeface="Arial"/>
              </a:rPr>
              <a:t>As coordenadas de Textura definem um mapeamento das coordenadas nas superfícies (pontos 3D no triângulo) para coordenadas de textura (pontos 2D na imagem).</a:t>
            </a:r>
            <a:endParaRPr sz="900"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45" y="2385396"/>
            <a:ext cx="2453175" cy="1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762" y="2639077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850" y="2601214"/>
            <a:ext cx="1438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/>
        </p:nvSpPr>
        <p:spPr>
          <a:xfrm>
            <a:off x="311350" y="4294602"/>
            <a:ext cx="2870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/>
              <a:t>Oito triângulos (uma face de um cubo) com parâmetros de superfície fornecida como coordenadas de textura por vértice.</a:t>
            </a:r>
            <a:endParaRPr sz="1300" dirty="0"/>
          </a:p>
        </p:txBody>
      </p:sp>
      <p:sp>
        <p:nvSpPr>
          <p:cNvPr id="394" name="Google Shape;394;p39"/>
          <p:cNvSpPr txBox="1"/>
          <p:nvPr/>
        </p:nvSpPr>
        <p:spPr>
          <a:xfrm>
            <a:off x="3355950" y="4173527"/>
            <a:ext cx="2763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As coordenadas de textura são definidas num espaço normalizado [0,1]</a:t>
            </a:r>
            <a:r>
              <a:rPr lang="en-BR" sz="1300" baseline="30000"/>
              <a:t>2</a:t>
            </a:r>
            <a:r>
              <a:rPr lang="en-BR" sz="1300"/>
              <a:t>. Localização do triângulo destacado no espaço de textura mostrado em vermelho.</a:t>
            </a:r>
            <a:endParaRPr sz="1300"/>
          </a:p>
        </p:txBody>
      </p:sp>
      <p:sp>
        <p:nvSpPr>
          <p:cNvPr id="395" name="Google Shape;395;p39"/>
          <p:cNvSpPr txBox="1"/>
          <p:nvPr/>
        </p:nvSpPr>
        <p:spPr>
          <a:xfrm>
            <a:off x="6471975" y="4140439"/>
            <a:ext cx="2292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Resultado final renderizado (cubo inteiro mostrado).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Localização do triângulo após a projeção na tela mostrada em vermelho.</a:t>
            </a:r>
            <a:endParaRPr sz="1300"/>
          </a:p>
        </p:txBody>
      </p:sp>
      <p:sp>
        <p:nvSpPr>
          <p:cNvPr id="396" name="Google Shape;396;p39"/>
          <p:cNvSpPr/>
          <p:nvPr/>
        </p:nvSpPr>
        <p:spPr>
          <a:xfrm rot="5400000">
            <a:off x="4729134" y="3349549"/>
            <a:ext cx="708600" cy="708600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9"/>
          <p:cNvSpPr/>
          <p:nvPr/>
        </p:nvSpPr>
        <p:spPr>
          <a:xfrm rot="3770826">
            <a:off x="7825458" y="3296841"/>
            <a:ext cx="365215" cy="393812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D6008204-66F2-994A-26BC-ED3E1D74ED8E}"/>
              </a:ext>
            </a:extLst>
          </p:cNvPr>
          <p:cNvSpPr/>
          <p:nvPr/>
        </p:nvSpPr>
        <p:spPr>
          <a:xfrm>
            <a:off x="2100429" y="2754515"/>
            <a:ext cx="2763901" cy="991576"/>
          </a:xfrm>
          <a:prstGeom prst="arc">
            <a:avLst>
              <a:gd name="adj1" fmla="val 10774565"/>
              <a:gd name="adj2" fmla="val 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CC8440D3-7AD8-A975-E969-110E21E37543}"/>
              </a:ext>
            </a:extLst>
          </p:cNvPr>
          <p:cNvSpPr/>
          <p:nvPr/>
        </p:nvSpPr>
        <p:spPr>
          <a:xfrm>
            <a:off x="5062438" y="2727050"/>
            <a:ext cx="2763901" cy="991576"/>
          </a:xfrm>
          <a:prstGeom prst="arc">
            <a:avLst>
              <a:gd name="adj1" fmla="val 10774565"/>
              <a:gd name="adj2" fmla="val 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7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 animBg="1"/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das coordenadas de textura.</a:t>
            </a:r>
            <a:endParaRPr/>
          </a:p>
        </p:txBody>
      </p:sp>
      <p:pic>
        <p:nvPicPr>
          <p:cNvPr id="403" name="Google Shape;403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76248" y="705449"/>
            <a:ext cx="4629485" cy="462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2955302" y="5410729"/>
            <a:ext cx="53968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https://www.wikiwand.com/en/Texture_mapping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6941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Textura Aplicada na Superfície</a:t>
            </a:r>
            <a:endParaRPr/>
          </a:p>
        </p:txBody>
      </p:sp>
      <p:pic>
        <p:nvPicPr>
          <p:cNvPr id="412" name="Google Shape;412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2187" y="838985"/>
            <a:ext cx="7524953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903400" y="615651"/>
            <a:ext cx="197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sem textura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598544" y="615650"/>
            <a:ext cx="198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com textura</a:t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5973207" y="615650"/>
            <a:ext cx="2486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Textura</a:t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1800650" y="5372775"/>
            <a:ext cx="567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triângulo "copia" um pedaço da textura para a superfície.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33897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UV Layout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 processo pelo qual as faces são dispostas na superfície da textura é chamado de layout UV.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" y="2136350"/>
            <a:ext cx="4348950" cy="1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67" y="1709758"/>
            <a:ext cx="3465650" cy="330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2"/>
          <p:cNvCxnSpPr/>
          <p:nvPr/>
        </p:nvCxnSpPr>
        <p:spPr>
          <a:xfrm>
            <a:off x="5126904" y="5157075"/>
            <a:ext cx="37320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42"/>
          <p:cNvCxnSpPr/>
          <p:nvPr/>
        </p:nvCxnSpPr>
        <p:spPr>
          <a:xfrm rot="10800000">
            <a:off x="5134454" y="1538175"/>
            <a:ext cx="0" cy="3618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2"/>
          <p:cNvSpPr/>
          <p:nvPr/>
        </p:nvSpPr>
        <p:spPr>
          <a:xfrm>
            <a:off x="7014293" y="5103766"/>
            <a:ext cx="37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800"/>
          </a:p>
        </p:txBody>
      </p:sp>
      <p:sp>
        <p:nvSpPr>
          <p:cNvPr id="431" name="Google Shape;431;p42"/>
          <p:cNvSpPr/>
          <p:nvPr/>
        </p:nvSpPr>
        <p:spPr>
          <a:xfrm>
            <a:off x="4833106" y="2939238"/>
            <a:ext cx="34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652425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25EE-384E-4CDA-8AF1-D2304D5E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835D2-F92C-E8DD-F7C3-79A81DBFF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DABF-B247-49BD-4890-356A896ACB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</a:t>
            </a:fld>
            <a:endParaRPr lang="en-BR"/>
          </a:p>
        </p:txBody>
      </p:sp>
      <p:pic>
        <p:nvPicPr>
          <p:cNvPr id="6" name="Picture 5" descr="A white board with math symbols on it&#10;&#10;Description automatically generated">
            <a:extLst>
              <a:ext uri="{FF2B5EF4-FFF2-40B4-BE49-F238E27FC236}">
                <a16:creationId xmlns:a16="http://schemas.microsoft.com/office/drawing/2014/main" id="{DA159D61-12E4-7A9F-38EB-D975C93D4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09" t="15353" r="14291" b="21424"/>
          <a:stretch/>
        </p:blipFill>
        <p:spPr>
          <a:xfrm>
            <a:off x="4070987" y="1514716"/>
            <a:ext cx="4490061" cy="2689217"/>
          </a:xfrm>
          <a:prstGeom prst="rect">
            <a:avLst/>
          </a:prstGeom>
        </p:spPr>
      </p:pic>
      <p:pic>
        <p:nvPicPr>
          <p:cNvPr id="8" name="Picture 7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AD01EB1A-1FD1-DE3F-D6E6-801F07DE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73" t="5581" r="18080" b="13000"/>
          <a:stretch/>
        </p:blipFill>
        <p:spPr>
          <a:xfrm>
            <a:off x="650606" y="1511067"/>
            <a:ext cx="3162650" cy="26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78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Mapeamento de Texturas</a:t>
            </a:r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50" y="838975"/>
            <a:ext cx="7352506" cy="43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/>
        </p:nvSpPr>
        <p:spPr>
          <a:xfrm>
            <a:off x="6634850" y="5188150"/>
            <a:ext cx="1613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Autodesk Student Amassdor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Guest &amp; Visiting Lecturer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Ali Sajjad</a:t>
            </a:r>
            <a:endParaRPr sz="700"/>
          </a:p>
        </p:txBody>
      </p:sp>
    </p:spTree>
    <p:extLst>
      <p:ext uri="{BB962C8B-B14F-4D97-AF65-F5344CB8AC3E}">
        <p14:creationId xmlns:p14="http://schemas.microsoft.com/office/powerpoint/2010/main" val="26103476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Operação de Mapeamento de Textura</a:t>
            </a:r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Ao rasterizar a tela no ponto(x, y) identificar o peso das coordenadas:</a:t>
            </a: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/>
          </a:p>
        </p:txBody>
      </p:sp>
      <p:sp>
        <p:nvSpPr>
          <p:cNvPr id="447" name="Google Shape;44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3">
            <a:alphaModFix/>
          </a:blip>
          <a:srcRect l="21616" r="11810" b="49428"/>
          <a:stretch/>
        </p:blipFill>
        <p:spPr>
          <a:xfrm>
            <a:off x="475025" y="1252175"/>
            <a:ext cx="4357874" cy="22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 txBox="1"/>
          <p:nvPr/>
        </p:nvSpPr>
        <p:spPr>
          <a:xfrm>
            <a:off x="5277700" y="1426575"/>
            <a:ext cx="3679200" cy="20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dirty="0">
                <a:solidFill>
                  <a:schemeClr val="dk1"/>
                </a:solidFill>
              </a:rPr>
              <a:t>Os valores das coordenadas de textura são dois (u, v) que são definidos em cada vértice do triângulo.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dirty="0">
                <a:solidFill>
                  <a:schemeClr val="dk1"/>
                </a:solidFill>
              </a:rPr>
              <a:t>Use as mesmas interpolações para identifica o valor da coordenada de textura em (x, y) para valores (u, v)</a:t>
            </a:r>
            <a:endParaRPr sz="16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1003200" y="4241275"/>
            <a:ext cx="3301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Avaliar o valor da cor na textura nas coordenadas (u, v) da textura.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988" y="3715900"/>
            <a:ext cx="242887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4"/>
          <p:cNvCxnSpPr/>
          <p:nvPr/>
        </p:nvCxnSpPr>
        <p:spPr>
          <a:xfrm rot="10800000" flipH="1">
            <a:off x="5662225" y="3581225"/>
            <a:ext cx="15000" cy="186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44"/>
          <p:cNvCxnSpPr/>
          <p:nvPr/>
        </p:nvCxnSpPr>
        <p:spPr>
          <a:xfrm>
            <a:off x="5669775" y="5436025"/>
            <a:ext cx="266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4"/>
          <p:cNvSpPr txBox="1"/>
          <p:nvPr/>
        </p:nvSpPr>
        <p:spPr>
          <a:xfrm>
            <a:off x="5488802" y="445667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6830840" y="541072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967827" y="2548385"/>
            <a:ext cx="5194800" cy="1507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7" name="Google Shape;457;p44"/>
          <p:cNvSpPr/>
          <p:nvPr/>
        </p:nvSpPr>
        <p:spPr>
          <a:xfrm>
            <a:off x="1809500" y="2457900"/>
            <a:ext cx="165900" cy="1734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5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1D63B-F96A-99D1-3A3C-E15DC589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61" y="2550417"/>
            <a:ext cx="5467041" cy="26308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6238852" cy="4496159"/>
          </a:xfrm>
        </p:spPr>
        <p:txBody>
          <a:bodyPr/>
          <a:lstStyle/>
          <a:p>
            <a:r>
              <a:rPr lang="pt-BR" dirty="0"/>
              <a:t>Prof. Luciano e Fabio </a:t>
            </a:r>
            <a:r>
              <a:rPr lang="pt-BR" dirty="0" err="1"/>
              <a:t>Orfali</a:t>
            </a:r>
            <a:r>
              <a:rPr lang="pt-BR" dirty="0"/>
              <a:t> foram até </a:t>
            </a:r>
            <a:r>
              <a:rPr lang="pt-BR" dirty="0" err="1"/>
              <a:t>Itú</a:t>
            </a:r>
            <a:r>
              <a:rPr lang="pt-BR" dirty="0"/>
              <a:t> ver o grande orelhão da cidade. A distância é de ~100 km, assim eles dividiram ½ a ½ a condução para a ida.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2999-12BC-388E-808F-47697109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63" y="796528"/>
            <a:ext cx="2009075" cy="44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744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1D63B-F96A-99D1-3A3C-E15DC589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61" y="2550417"/>
            <a:ext cx="5467041" cy="26308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6275428" cy="4496159"/>
          </a:xfrm>
        </p:spPr>
        <p:txBody>
          <a:bodyPr/>
          <a:lstStyle/>
          <a:p>
            <a:r>
              <a:rPr lang="pt-BR" dirty="0"/>
              <a:t>O prof. Luciano dirigiu a 100 km/</a:t>
            </a:r>
            <a:r>
              <a:rPr lang="pt-BR" dirty="0" err="1"/>
              <a:t>h</a:t>
            </a:r>
            <a:r>
              <a:rPr lang="pt-BR" dirty="0"/>
              <a:t> até Araçariguama que fica a 50 km de São Paulo, já o prof. Fabio dirigiu o restante a 125 km/h.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2999-12BC-388E-808F-47697109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63" y="796528"/>
            <a:ext cx="2009075" cy="44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46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C754-466F-0BA8-E642-8C5FF1FA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as contas: </a:t>
            </a:r>
            <a:r>
              <a:rPr lang="en-US" dirty="0"/>
              <a:t>São Paulo -&gt; </a:t>
            </a:r>
            <a:r>
              <a:rPr lang="en-US" dirty="0" err="1"/>
              <a:t>Itú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8ED8-513B-0E15-A5CA-EF6B39A3E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3504415"/>
          </a:xfrm>
        </p:spPr>
        <p:txBody>
          <a:bodyPr>
            <a:normAutofit/>
          </a:bodyPr>
          <a:lstStyle/>
          <a:p>
            <a:r>
              <a:rPr lang="pt-BR" dirty="0"/>
              <a:t>São Paulo até Araçariguama</a:t>
            </a:r>
          </a:p>
          <a:p>
            <a:pPr lvl="1"/>
            <a:r>
              <a:rPr lang="pt-BR" dirty="0"/>
              <a:t>50 km de São Paulo</a:t>
            </a:r>
          </a:p>
          <a:p>
            <a:pPr lvl="1"/>
            <a:r>
              <a:rPr lang="pt-BR" dirty="0"/>
              <a:t>100 km/</a:t>
            </a:r>
            <a:r>
              <a:rPr lang="pt-BR" dirty="0" err="1"/>
              <a:t>h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Qual foi a velocidade média desse percurso?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C3A3A-FEE5-7D78-0506-063C6C8B5D9D}"/>
              </a:ext>
            </a:extLst>
          </p:cNvPr>
          <p:cNvSpPr txBox="1"/>
          <p:nvPr/>
        </p:nvSpPr>
        <p:spPr>
          <a:xfrm>
            <a:off x="4348265" y="3739101"/>
            <a:ext cx="2772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= 112.5 km/</a:t>
            </a:r>
            <a:r>
              <a:rPr lang="pt-BR" sz="2800" dirty="0" err="1"/>
              <a:t>h</a:t>
            </a:r>
            <a:r>
              <a:rPr lang="pt-BR" sz="2800" dirty="0"/>
              <a:t> 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8D5B81-E56A-3E58-B142-93381D9A9C32}"/>
              </a:ext>
            </a:extLst>
          </p:cNvPr>
          <p:cNvCxnSpPr/>
          <p:nvPr/>
        </p:nvCxnSpPr>
        <p:spPr>
          <a:xfrm flipV="1">
            <a:off x="4572000" y="3468096"/>
            <a:ext cx="2363821" cy="10846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952E56-8063-7A8C-8C97-18691B18D569}"/>
              </a:ext>
            </a:extLst>
          </p:cNvPr>
          <p:cNvSpPr txBox="1">
            <a:spLocks/>
          </p:cNvSpPr>
          <p:nvPr/>
        </p:nvSpPr>
        <p:spPr>
          <a:xfrm>
            <a:off x="5278731" y="838985"/>
            <a:ext cx="3474721" cy="165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Araçariguama até </a:t>
            </a:r>
            <a:r>
              <a:rPr lang="pt-BR" dirty="0" err="1"/>
              <a:t>Itú</a:t>
            </a:r>
            <a:endParaRPr lang="pt-BR" dirty="0"/>
          </a:p>
          <a:p>
            <a:pPr lvl="1"/>
            <a:r>
              <a:rPr lang="pt-BR" dirty="0"/>
              <a:t>50 km</a:t>
            </a:r>
          </a:p>
          <a:p>
            <a:pPr lvl="1"/>
            <a:r>
              <a:rPr lang="pt-BR" dirty="0"/>
              <a:t>125 km/</a:t>
            </a:r>
            <a:r>
              <a:rPr lang="pt-BR" dirty="0" err="1"/>
              <a:t>h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7053C-BE0C-CC83-916D-E18134940385}"/>
                  </a:ext>
                </a:extLst>
              </p:cNvPr>
              <p:cNvSpPr txBox="1"/>
              <p:nvPr/>
            </p:nvSpPr>
            <p:spPr>
              <a:xfrm>
                <a:off x="1804483" y="3546561"/>
                <a:ext cx="2471126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100+125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7053C-BE0C-CC83-916D-E18134940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483" y="3546561"/>
                <a:ext cx="2471126" cy="815416"/>
              </a:xfrm>
              <a:prstGeom prst="rect">
                <a:avLst/>
              </a:prstGeom>
              <a:blipFill>
                <a:blip r:embed="rId2"/>
                <a:stretch>
                  <a:fillRect l="-1026" t="-1538" r="-2564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45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CE1C-6F85-8A85-849A-538342FD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Refazendo as contas: São Paulo -&gt; </a:t>
            </a:r>
            <a:r>
              <a:rPr lang="pt-BR" dirty="0" err="1"/>
              <a:t>Itú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54A2-E6B1-1355-4C8B-B34C988EB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2775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Foram:</a:t>
            </a:r>
          </a:p>
          <a:p>
            <a:pPr lvl="1"/>
            <a:r>
              <a:rPr lang="pt-BR" dirty="0"/>
              <a:t>50 km a 100 km/</a:t>
            </a:r>
            <a:r>
              <a:rPr lang="pt-BR" dirty="0" err="1"/>
              <a:t>h</a:t>
            </a:r>
            <a:r>
              <a:rPr lang="pt-BR" dirty="0"/>
              <a:t> = 0.5h</a:t>
            </a:r>
          </a:p>
          <a:p>
            <a:pPr lvl="1"/>
            <a:r>
              <a:rPr lang="pt-BR" dirty="0"/>
              <a:t>50 km a 125 km/</a:t>
            </a:r>
            <a:r>
              <a:rPr lang="pt-BR" dirty="0" err="1"/>
              <a:t>h</a:t>
            </a:r>
            <a:r>
              <a:rPr lang="pt-BR" dirty="0"/>
              <a:t> = 0.4h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Tempo total = 0.9h</a:t>
            </a:r>
          </a:p>
          <a:p>
            <a:endParaRPr lang="pt-BR" dirty="0"/>
          </a:p>
          <a:p>
            <a:r>
              <a:rPr lang="pt-BR" dirty="0"/>
              <a:t>Usando a fórmula de velocidade: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E6824-287C-A6EF-A4B6-9513050C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93" y="1553767"/>
            <a:ext cx="2393018" cy="20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327F4-0F5A-852E-DA0D-EFE6D3A37DF9}"/>
              </a:ext>
            </a:extLst>
          </p:cNvPr>
          <p:cNvSpPr txBox="1"/>
          <p:nvPr/>
        </p:nvSpPr>
        <p:spPr>
          <a:xfrm>
            <a:off x="574920" y="3913258"/>
            <a:ext cx="7663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 / 0.9 ≈ 111,1 km/</a:t>
            </a:r>
            <a:r>
              <a:rPr lang="pt-BR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endParaRPr lang="pt-B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7D0DF-997C-00B3-3DB1-6F878C6EDC3E}"/>
              </a:ext>
            </a:extLst>
          </p:cNvPr>
          <p:cNvSpPr/>
          <p:nvPr/>
        </p:nvSpPr>
        <p:spPr>
          <a:xfrm>
            <a:off x="2185416" y="3840480"/>
            <a:ext cx="1645920" cy="5577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57CC8-35AC-D9D5-DFDD-F550652FFEAC}"/>
              </a:ext>
            </a:extLst>
          </p:cNvPr>
          <p:cNvSpPr txBox="1"/>
          <p:nvPr/>
        </p:nvSpPr>
        <p:spPr>
          <a:xfrm>
            <a:off x="390548" y="4556436"/>
            <a:ext cx="7936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Como a distância está fixa, o que realmente influenciou a velocidade média é o tempo gasto em cada parte do trajeto, que está no denominador, não a distância. </a:t>
            </a:r>
          </a:p>
        </p:txBody>
      </p:sp>
    </p:spTree>
    <p:extLst>
      <p:ext uri="{BB962C8B-B14F-4D97-AF65-F5344CB8AC3E}">
        <p14:creationId xmlns:p14="http://schemas.microsoft.com/office/powerpoint/2010/main" val="35237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F9A7-43EC-7CCC-1C68-2B7BB007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FC6D-DAF5-8934-EB96-D82F6292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1398377"/>
          </a:xfrm>
        </p:spPr>
        <p:txBody>
          <a:bodyPr>
            <a:normAutofit/>
          </a:bodyPr>
          <a:lstStyle/>
          <a:p>
            <a:r>
              <a:rPr lang="pt-BR" sz="2400" dirty="0"/>
              <a:t>Necessária quando lidamos com taxas ou razões.</a:t>
            </a:r>
          </a:p>
        </p:txBody>
      </p:sp>
      <p:sp>
        <p:nvSpPr>
          <p:cNvPr id="6" name="AutoShape 6" descr="{\displaystyle {\bar {h}}={\frac {n}{{\frac {1}{x_{1}}}+{\frac {1}{x_{2}}}+\cdots +{\frac {1}{x_{n}}}}}={\frac {n}{\sum _{i=1}^{n}{\frac {1}{x_{i}}}}}={\frac {n\cdot \prod _{j=1}^{n}x_{j}}{\sum _{i=1}^{n}{\frac {\prod _{j=1}^{n}x_{j}}{x_{i}}}}}.}">
            <a:extLst>
              <a:ext uri="{FF2B5EF4-FFF2-40B4-BE49-F238E27FC236}">
                <a16:creationId xmlns:a16="http://schemas.microsoft.com/office/drawing/2014/main" id="{4DA7541D-5615-25E5-0806-8B7F34E33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7432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8" name="Picture 7" descr="A mathematical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279B2325-96DF-5990-8D92-B22249EB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86" r="31499" b="10610"/>
          <a:stretch/>
        </p:blipFill>
        <p:spPr>
          <a:xfrm>
            <a:off x="1492352" y="1685202"/>
            <a:ext cx="5611871" cy="100126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175ADA-C495-747D-DA23-826F5759FEDA}"/>
              </a:ext>
            </a:extLst>
          </p:cNvPr>
          <p:cNvSpPr txBox="1">
            <a:spLocks/>
          </p:cNvSpPr>
          <p:nvPr/>
        </p:nvSpPr>
        <p:spPr>
          <a:xfrm>
            <a:off x="472184" y="3296841"/>
            <a:ext cx="8428232" cy="216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Restrições: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1600" b="1" dirty="0"/>
              <a:t>Valores Não Nulos</a:t>
            </a:r>
            <a:r>
              <a:rPr lang="pt-BR" sz="1600" dirty="0"/>
              <a:t>: A média harmônica não pode ser calculada se um dos valores da amostra for zero;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1600" b="1" dirty="0"/>
              <a:t>Valores Positivos</a:t>
            </a:r>
            <a:r>
              <a:rPr lang="pt-BR" sz="1600" dirty="0"/>
              <a:t>: Embora a média harmônica possa tecnicamente ser calculada com valores negativos, seu uso faz mais sentido com valores positivos.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408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C754-466F-0BA8-E642-8C5FF1FA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Conferindo as contas: </a:t>
            </a:r>
            <a:r>
              <a:rPr lang="en-US" dirty="0"/>
              <a:t>São Paulo -&gt; </a:t>
            </a:r>
            <a:r>
              <a:rPr lang="en-US" dirty="0" err="1"/>
              <a:t>Itú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8ED8-513B-0E15-A5CA-EF6B39A3E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2018515"/>
          </a:xfrm>
        </p:spPr>
        <p:txBody>
          <a:bodyPr>
            <a:normAutofit/>
          </a:bodyPr>
          <a:lstStyle/>
          <a:p>
            <a:r>
              <a:rPr lang="pt-BR" dirty="0"/>
              <a:t>São Paulo até Araçariguama</a:t>
            </a:r>
          </a:p>
          <a:p>
            <a:pPr lvl="1"/>
            <a:r>
              <a:rPr lang="pt-BR" dirty="0"/>
              <a:t>50 km de São Paulo</a:t>
            </a:r>
          </a:p>
          <a:p>
            <a:pPr lvl="1"/>
            <a:r>
              <a:rPr lang="pt-BR" dirty="0"/>
              <a:t>100 km/</a:t>
            </a:r>
            <a:r>
              <a:rPr lang="pt-BR" dirty="0" err="1"/>
              <a:t>h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Qual foi a velocidade média desse percurso?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952E56-8063-7A8C-8C97-18691B18D569}"/>
              </a:ext>
            </a:extLst>
          </p:cNvPr>
          <p:cNvSpPr txBox="1">
            <a:spLocks/>
          </p:cNvSpPr>
          <p:nvPr/>
        </p:nvSpPr>
        <p:spPr>
          <a:xfrm>
            <a:off x="5278731" y="838985"/>
            <a:ext cx="3474721" cy="165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Araçariguama até </a:t>
            </a:r>
            <a:r>
              <a:rPr lang="pt-BR" dirty="0" err="1"/>
              <a:t>Itú</a:t>
            </a:r>
            <a:endParaRPr lang="pt-BR" dirty="0"/>
          </a:p>
          <a:p>
            <a:pPr lvl="1"/>
            <a:r>
              <a:rPr lang="pt-BR" dirty="0"/>
              <a:t>50 km</a:t>
            </a:r>
          </a:p>
          <a:p>
            <a:pPr lvl="1"/>
            <a:r>
              <a:rPr lang="pt-BR" dirty="0"/>
              <a:t>125 km/</a:t>
            </a:r>
            <a:r>
              <a:rPr lang="pt-BR" dirty="0" err="1"/>
              <a:t>h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B80BB-26EC-400A-5DF8-EE3324D50AA5}"/>
                  </a:ext>
                </a:extLst>
              </p:cNvPr>
              <p:cNvSpPr txBox="1"/>
              <p:nvPr/>
            </p:nvSpPr>
            <p:spPr>
              <a:xfrm>
                <a:off x="1009968" y="3406140"/>
                <a:ext cx="2113784" cy="9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B80BB-26EC-400A-5DF8-EE3324D50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68" y="3406140"/>
                <a:ext cx="2113784" cy="994183"/>
              </a:xfrm>
              <a:prstGeom prst="rect">
                <a:avLst/>
              </a:prstGeom>
              <a:blipFill>
                <a:blip r:embed="rId2"/>
                <a:stretch>
                  <a:fillRect l="-1198" t="-1266" r="-2994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03EDB-21B2-7E47-DEA1-85F38B704A0C}"/>
                  </a:ext>
                </a:extLst>
              </p:cNvPr>
              <p:cNvSpPr txBox="1"/>
              <p:nvPr/>
            </p:nvSpPr>
            <p:spPr>
              <a:xfrm>
                <a:off x="3231506" y="3401568"/>
                <a:ext cx="2147511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0.01+0.008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03EDB-21B2-7E47-DEA1-85F38B704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506" y="3401568"/>
                <a:ext cx="2147511" cy="700063"/>
              </a:xfrm>
              <a:prstGeom prst="rect">
                <a:avLst/>
              </a:prstGeom>
              <a:blipFill>
                <a:blip r:embed="rId3"/>
                <a:stretch>
                  <a:fillRect l="-588" r="-235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FAC6C4-C177-50F5-8CCE-C122E5BEC48C}"/>
                  </a:ext>
                </a:extLst>
              </p:cNvPr>
              <p:cNvSpPr txBox="1"/>
              <p:nvPr/>
            </p:nvSpPr>
            <p:spPr>
              <a:xfrm>
                <a:off x="5486771" y="3401568"/>
                <a:ext cx="1209177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0.018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FAC6C4-C177-50F5-8CCE-C122E5BE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771" y="3401568"/>
                <a:ext cx="1209177" cy="693844"/>
              </a:xfrm>
              <a:prstGeom prst="rect">
                <a:avLst/>
              </a:prstGeom>
              <a:blipFill>
                <a:blip r:embed="rId4"/>
                <a:stretch>
                  <a:fillRect l="-2083" r="-41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1660F-85A3-57D7-00CC-2776F7660546}"/>
                  </a:ext>
                </a:extLst>
              </p:cNvPr>
              <p:cNvSpPr txBox="1"/>
              <p:nvPr/>
            </p:nvSpPr>
            <p:spPr>
              <a:xfrm>
                <a:off x="6785414" y="3591256"/>
                <a:ext cx="11418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111.1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1660F-85A3-57D7-00CC-2776F766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414" y="3591256"/>
                <a:ext cx="1141851" cy="369332"/>
              </a:xfrm>
              <a:prstGeom prst="rect">
                <a:avLst/>
              </a:prstGeom>
              <a:blipFill>
                <a:blip r:embed="rId5"/>
                <a:stretch>
                  <a:fillRect l="-2222" r="-555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8D86622-85BB-D6C0-5A48-D4B8096B37FF}"/>
              </a:ext>
            </a:extLst>
          </p:cNvPr>
          <p:cNvSpPr/>
          <p:nvPr/>
        </p:nvSpPr>
        <p:spPr>
          <a:xfrm>
            <a:off x="4909168" y="4892508"/>
            <a:ext cx="1598633" cy="36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8836E6F-67FD-920F-9923-CF31DFCFAD33}"/>
              </a:ext>
            </a:extLst>
          </p:cNvPr>
          <p:cNvSpPr txBox="1">
            <a:spLocks/>
          </p:cNvSpPr>
          <p:nvPr/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 velocidade média da ida foi de 111.1 km/</a:t>
            </a:r>
            <a:r>
              <a:rPr lang="pt-BR" dirty="0" err="1"/>
              <a:t>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86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1" animBg="1"/>
      <p:bldP spid="14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121856" cy="4496159"/>
          </a:xfrm>
        </p:spPr>
        <p:txBody>
          <a:bodyPr/>
          <a:lstStyle/>
          <a:p>
            <a:r>
              <a:rPr lang="pt-BR" dirty="0"/>
              <a:t>Na volta o prof. Luciano dirigiu novamente a 100 km/</a:t>
            </a:r>
            <a:r>
              <a:rPr lang="pt-BR" dirty="0" err="1"/>
              <a:t>h</a:t>
            </a:r>
            <a:r>
              <a:rPr lang="pt-BR" dirty="0"/>
              <a:t> até Osasco (80 km) e o prof. Fabio dirigiu o restante (20km) a 125 km/h. Qual foi a velocidade média nesse caso?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CEBC-4FAA-3CE9-9332-EE9D7534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55" y="2492052"/>
            <a:ext cx="5467041" cy="26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887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F9A7-43EC-7CCC-1C68-2B7BB007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FC6D-DAF5-8934-EB96-D82F62920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 um conjunto de pesos </a:t>
            </a:r>
            <a:r>
              <a:rPr lang="pt-BR" dirty="0" err="1"/>
              <a:t>w</a:t>
            </a:r>
            <a:r>
              <a:rPr lang="pt-BR" baseline="-25000" dirty="0" err="1"/>
              <a:t>i</a:t>
            </a:r>
            <a:r>
              <a:rPr lang="pt-BR" dirty="0"/>
              <a:t> associados ao conjunto de valores x</a:t>
            </a:r>
            <a:r>
              <a:rPr lang="pt-BR" baseline="-25000" dirty="0"/>
              <a:t>i</a:t>
            </a:r>
            <a:r>
              <a:rPr lang="pt-BR" dirty="0"/>
              <a:t> a média harmônica ponderada é definida por:</a:t>
            </a:r>
          </a:p>
        </p:txBody>
      </p:sp>
      <p:sp>
        <p:nvSpPr>
          <p:cNvPr id="6" name="AutoShape 6" descr="{\displaystyle {\bar {h}}={\frac {n}{{\frac {1}{x_{1}}}+{\frac {1}{x_{2}}}+\cdots +{\frac {1}{x_{n}}}}}={\frac {n}{\sum _{i=1}^{n}{\frac {1}{x_{i}}}}}={\frac {n\cdot \prod _{j=1}^{n}x_{j}}{\sum _{i=1}^{n}{\frac {\prod _{j=1}^{n}x_{j}}{x_{i}}}}}.}">
            <a:extLst>
              <a:ext uri="{FF2B5EF4-FFF2-40B4-BE49-F238E27FC236}">
                <a16:creationId xmlns:a16="http://schemas.microsoft.com/office/drawing/2014/main" id="{4DA7541D-5615-25E5-0806-8B7F34E33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7432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8D321-342E-F260-99BF-4DF70493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19" y="1745334"/>
            <a:ext cx="1713738" cy="15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9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50645" y="838975"/>
            <a:ext cx="4453707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Vamos definir que cada vértice do triângulo possui um valor de cor.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en-B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Esses valores são usados para definir um degradê dentro do triângulo.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Se os vértices tiverem todos o mesmo valor de cor, o cálculo é simples.</a:t>
            </a:r>
            <a:endParaRPr sz="1800" dirty="0"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 rot="-1199873">
            <a:off x="3637682" y="1463522"/>
            <a:ext cx="3478218" cy="3089682"/>
          </a:xfrm>
          <a:prstGeom prst="triangle">
            <a:avLst>
              <a:gd name="adj" fmla="val 50117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4" name="Google Shape;64;p10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7239550" y="389202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6" name="Google Shape;66;p10"/>
          <p:cNvSpPr/>
          <p:nvPr/>
        </p:nvSpPr>
        <p:spPr>
          <a:xfrm>
            <a:off x="7460008" y="3794191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0"/>
          <p:cNvCxnSpPr>
            <a:cxnSpLocks/>
            <a:stCxn id="71" idx="3"/>
          </p:cNvCxnSpPr>
          <p:nvPr/>
        </p:nvCxnSpPr>
        <p:spPr>
          <a:xfrm flipV="1">
            <a:off x="2528028" y="3277225"/>
            <a:ext cx="2918097" cy="114847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0" name="Google Shape;70;p10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840228" y="4233246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F528-36AE-795A-CA25-36A59777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as contas: </a:t>
            </a:r>
            <a:r>
              <a:rPr lang="pt-BR" dirty="0" err="1"/>
              <a:t>Itú</a:t>
            </a:r>
            <a:r>
              <a:rPr lang="pt-BR" dirty="0"/>
              <a:t> -&gt; </a:t>
            </a:r>
            <a:r>
              <a:rPr lang="en-US" dirty="0"/>
              <a:t>São Paulo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B33E9-B0FF-E2FE-6051-2413C1C1D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42" y="4224305"/>
            <a:ext cx="8428232" cy="515938"/>
          </a:xfrm>
        </p:spPr>
        <p:txBody>
          <a:bodyPr/>
          <a:lstStyle/>
          <a:p>
            <a:r>
              <a:rPr lang="pt-BR" dirty="0"/>
              <a:t>A velocidade média da volta foi de 104.167 km/</a:t>
            </a:r>
            <a:r>
              <a:rPr lang="pt-BR" dirty="0" err="1"/>
              <a:t>h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C6E3E-6D1A-95FE-7C59-0A3F2B3762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40</a:t>
            </a:fld>
            <a:endParaRPr lang="en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D0F99-8202-C999-3D4E-4431A223A76C}"/>
                  </a:ext>
                </a:extLst>
              </p:cNvPr>
              <p:cNvSpPr txBox="1"/>
              <p:nvPr/>
            </p:nvSpPr>
            <p:spPr>
              <a:xfrm>
                <a:off x="4763997" y="1199034"/>
                <a:ext cx="2405288" cy="994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D0F99-8202-C999-3D4E-4431A223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997" y="1199034"/>
                <a:ext cx="2405288" cy="994183"/>
              </a:xfrm>
              <a:prstGeom prst="rect">
                <a:avLst/>
              </a:prstGeom>
              <a:blipFill>
                <a:blip r:embed="rId3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0D95A-0F09-3F11-D24B-762FF2D7C09C}"/>
                  </a:ext>
                </a:extLst>
              </p:cNvPr>
              <p:cNvSpPr txBox="1"/>
              <p:nvPr/>
            </p:nvSpPr>
            <p:spPr>
              <a:xfrm>
                <a:off x="658927" y="2799854"/>
                <a:ext cx="4049262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0.008+0.0016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0D95A-0F09-3F11-D24B-762FF2D7C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7" y="2799854"/>
                <a:ext cx="4049262" cy="700063"/>
              </a:xfrm>
              <a:prstGeom prst="rect">
                <a:avLst/>
              </a:prstGeom>
              <a:blipFill>
                <a:blip r:embed="rId4"/>
                <a:stretch>
                  <a:fillRect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8F8D77-53A9-51D3-2C62-35A5AF4BC214}"/>
                  </a:ext>
                </a:extLst>
              </p:cNvPr>
              <p:cNvSpPr txBox="1"/>
              <p:nvPr/>
            </p:nvSpPr>
            <p:spPr>
              <a:xfrm>
                <a:off x="2857378" y="2799396"/>
                <a:ext cx="4049262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0.0096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8F8D77-53A9-51D3-2C62-35A5AF4BC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78" y="2799396"/>
                <a:ext cx="4049262" cy="700063"/>
              </a:xfrm>
              <a:prstGeom prst="rect">
                <a:avLst/>
              </a:prstGeom>
              <a:blipFill>
                <a:blip r:embed="rId5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9083B-8935-4ED8-940D-29F350D2F80D}"/>
                  </a:ext>
                </a:extLst>
              </p:cNvPr>
              <p:cNvSpPr txBox="1"/>
              <p:nvPr/>
            </p:nvSpPr>
            <p:spPr>
              <a:xfrm>
                <a:off x="4384621" y="2982739"/>
                <a:ext cx="40492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104.167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9083B-8935-4ED8-940D-29F350D2F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621" y="2982739"/>
                <a:ext cx="404926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C1CAC63-2AAA-DE1D-03BA-15DDBBF98692}"/>
              </a:ext>
            </a:extLst>
          </p:cNvPr>
          <p:cNvSpPr/>
          <p:nvPr/>
        </p:nvSpPr>
        <p:spPr>
          <a:xfrm>
            <a:off x="5200991" y="4182459"/>
            <a:ext cx="1968294" cy="557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CF7721-670C-E454-D091-CB803AD98B8E}"/>
                  </a:ext>
                </a:extLst>
              </p:cNvPr>
              <p:cNvSpPr txBox="1"/>
              <p:nvPr/>
            </p:nvSpPr>
            <p:spPr>
              <a:xfrm>
                <a:off x="1411952" y="1199035"/>
                <a:ext cx="2405288" cy="994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CF7721-670C-E454-D091-CB803AD9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952" y="1199035"/>
                <a:ext cx="2405288" cy="994183"/>
              </a:xfrm>
              <a:prstGeom prst="rect">
                <a:avLst/>
              </a:prstGeom>
              <a:blipFill>
                <a:blip r:embed="rId7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47468AD-A069-9E1F-72C1-4357A682146C}"/>
              </a:ext>
            </a:extLst>
          </p:cNvPr>
          <p:cNvSpPr txBox="1"/>
          <p:nvPr/>
        </p:nvSpPr>
        <p:spPr>
          <a:xfrm>
            <a:off x="495452" y="5126077"/>
            <a:ext cx="77783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noProof="0">
                <a:highlight>
                  <a:srgbClr val="FFFF00"/>
                </a:highlight>
              </a:rPr>
              <a:t>Já vamos usar essas fórmulas para resolver um problema em Computação Gráfica</a:t>
            </a:r>
          </a:p>
        </p:txBody>
      </p:sp>
    </p:spTree>
    <p:extLst>
      <p:ext uri="{BB962C8B-B14F-4D97-AF65-F5344CB8AC3E}">
        <p14:creationId xmlns:p14="http://schemas.microsoft.com/office/powerpoint/2010/main" val="17133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1" presetClass="entr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1" animBg="1"/>
      <p:bldP spid="10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322119" y="838975"/>
            <a:ext cx="8645236" cy="75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no espaço da tela (2D) não é a mesma de no espaço da câmera (3D).</a:t>
            </a:r>
            <a:endParaRPr sz="1800" dirty="0"/>
          </a:p>
        </p:txBody>
      </p: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126" y="1853103"/>
            <a:ext cx="4191786" cy="268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322711" y="4152709"/>
            <a:ext cx="2262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Plano de Imagem</a:t>
            </a:r>
            <a:endParaRPr sz="11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94BD23-C58A-A962-A048-5FD71CE436B9}"/>
              </a:ext>
            </a:extLst>
          </p:cNvPr>
          <p:cNvGrpSpPr/>
          <p:nvPr/>
        </p:nvGrpSpPr>
        <p:grpSpPr>
          <a:xfrm>
            <a:off x="5232931" y="1431596"/>
            <a:ext cx="3879898" cy="2866500"/>
            <a:chOff x="5232931" y="1431596"/>
            <a:chExt cx="3879898" cy="2866500"/>
          </a:xfrm>
        </p:grpSpPr>
        <p:sp>
          <p:nvSpPr>
            <p:cNvPr id="264" name="Google Shape;264;p30"/>
            <p:cNvSpPr/>
            <p:nvPr/>
          </p:nvSpPr>
          <p:spPr>
            <a:xfrm>
              <a:off x="6084450" y="1900496"/>
              <a:ext cx="2427900" cy="239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 txBox="1"/>
            <p:nvPr/>
          </p:nvSpPr>
          <p:spPr>
            <a:xfrm>
              <a:off x="5232931" y="1431596"/>
              <a:ext cx="3879898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dirty="0">
                  <a:solidFill>
                    <a:schemeClr val="dk1"/>
                  </a:solidFill>
                </a:rPr>
                <a:t>Porém se não tratarmos corretamente a imagem fica:</a:t>
              </a:r>
              <a:endParaRPr dirty="0"/>
            </a:p>
          </p:txBody>
        </p:sp>
        <p:graphicFrame>
          <p:nvGraphicFramePr>
            <p:cNvPr id="272" name="Google Shape;272;p30"/>
            <p:cNvGraphicFramePr/>
            <p:nvPr>
              <p:extLst>
                <p:ext uri="{D42A27DB-BD31-4B8C-83A1-F6EECF244321}">
                  <p14:modId xmlns:p14="http://schemas.microsoft.com/office/powerpoint/2010/main" val="1070103448"/>
                </p:ext>
              </p:extLst>
            </p:nvPr>
          </p:nvGraphicFramePr>
          <p:xfrm>
            <a:off x="6306625" y="2099696"/>
            <a:ext cx="1995225" cy="1981050"/>
          </p:xfrm>
          <a:graphic>
            <a:graphicData uri="http://schemas.openxmlformats.org/drawingml/2006/table">
              <a:tbl>
                <a:tblPr>
                  <a:noFill/>
                  <a:tableStyleId>{F4867C94-ED72-482D-90EB-B3E5E6752B99}</a:tableStyleId>
                </a:tblPr>
                <a:tblGrid>
                  <a:gridCol w="199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F9954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32323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>
                      <a:solidFill>
                        <a:srgbClr val="F9954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32323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F9954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  <p:sp>
        <p:nvSpPr>
          <p:cNvPr id="2" name="Google Shape;269;p30">
            <a:extLst>
              <a:ext uri="{FF2B5EF4-FFF2-40B4-BE49-F238E27FC236}">
                <a16:creationId xmlns:a16="http://schemas.microsoft.com/office/drawing/2014/main" id="{C9873AA5-0139-3BA8-0656-8B6CB6BC8F04}"/>
              </a:ext>
            </a:extLst>
          </p:cNvPr>
          <p:cNvSpPr/>
          <p:nvPr/>
        </p:nvSpPr>
        <p:spPr>
          <a:xfrm>
            <a:off x="3360487" y="1942148"/>
            <a:ext cx="1137397" cy="54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3D com textura</a:t>
            </a:r>
            <a:endParaRPr sz="1050" dirty="0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51BCEAB8-CA32-3F66-B82D-D7DDBCE0582F}"/>
              </a:ext>
            </a:extLst>
          </p:cNvPr>
          <p:cNvCxnSpPr/>
          <p:nvPr/>
        </p:nvCxnSpPr>
        <p:spPr>
          <a:xfrm rot="5400000">
            <a:off x="3518623" y="2475830"/>
            <a:ext cx="505652" cy="36813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96E82877-CE7E-42B5-9FD0-FDDC7B8DE60B}"/>
              </a:ext>
            </a:extLst>
          </p:cNvPr>
          <p:cNvCxnSpPr>
            <a:cxnSpLocks/>
          </p:cNvCxnSpPr>
          <p:nvPr/>
        </p:nvCxnSpPr>
        <p:spPr>
          <a:xfrm flipV="1">
            <a:off x="1453711" y="3599474"/>
            <a:ext cx="554251" cy="55323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66;p30">
            <a:extLst>
              <a:ext uri="{FF2B5EF4-FFF2-40B4-BE49-F238E27FC236}">
                <a16:creationId xmlns:a16="http://schemas.microsoft.com/office/drawing/2014/main" id="{EF74906D-5B3C-FA6B-2C11-3ED355507511}"/>
              </a:ext>
            </a:extLst>
          </p:cNvPr>
          <p:cNvSpPr txBox="1">
            <a:spLocks/>
          </p:cNvSpPr>
          <p:nvPr/>
        </p:nvSpPr>
        <p:spPr>
          <a:xfrm>
            <a:off x="368087" y="4687396"/>
            <a:ext cx="8645236" cy="84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1000"/>
              </a:spcAft>
              <a:buFont typeface="Verdana"/>
              <a:buNone/>
            </a:pPr>
            <a:r>
              <a:rPr lang="pt-BR" sz="1800" noProof="0" dirty="0"/>
              <a:t>Uma interpolação linear nas coordenadas do mundo precisa de uma interpolação não linear quando transferida para as coordenadas da tela!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316C6A-6D08-6C09-4357-4B3DF27C9BE0}"/>
              </a:ext>
            </a:extLst>
          </p:cNvPr>
          <p:cNvGrpSpPr/>
          <p:nvPr/>
        </p:nvGrpSpPr>
        <p:grpSpPr>
          <a:xfrm>
            <a:off x="176645" y="1524751"/>
            <a:ext cx="1760491" cy="1331938"/>
            <a:chOff x="176645" y="1524751"/>
            <a:chExt cx="1760491" cy="1331938"/>
          </a:xfrm>
        </p:grpSpPr>
        <p:sp>
          <p:nvSpPr>
            <p:cNvPr id="270" name="Google Shape;270;p30"/>
            <p:cNvSpPr txBox="1"/>
            <p:nvPr/>
          </p:nvSpPr>
          <p:spPr>
            <a:xfrm>
              <a:off x="176645" y="1524751"/>
              <a:ext cx="1760491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dirty="0">
                  <a:solidFill>
                    <a:schemeClr val="dk1"/>
                  </a:solidFill>
                </a:rPr>
                <a:t>A imagem deveria ser:</a:t>
              </a:r>
              <a:endParaRPr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364CC81-8AD9-65D5-7EDA-744193997382}"/>
                </a:ext>
              </a:extLst>
            </p:cNvPr>
            <p:cNvGrpSpPr/>
            <p:nvPr/>
          </p:nvGrpSpPr>
          <p:grpSpPr>
            <a:xfrm>
              <a:off x="514656" y="1852841"/>
              <a:ext cx="974191" cy="1003848"/>
              <a:chOff x="6882432" y="794117"/>
              <a:chExt cx="1073694" cy="1106379"/>
            </a:xfrm>
          </p:grpSpPr>
          <p:sp>
            <p:nvSpPr>
              <p:cNvPr id="10" name="Google Shape;264;p30">
                <a:extLst>
                  <a:ext uri="{FF2B5EF4-FFF2-40B4-BE49-F238E27FC236}">
                    <a16:creationId xmlns:a16="http://schemas.microsoft.com/office/drawing/2014/main" id="{1F1BE165-EC0F-A2E0-84E0-AA012C19397D}"/>
                  </a:ext>
                </a:extLst>
              </p:cNvPr>
              <p:cNvSpPr/>
              <p:nvPr/>
            </p:nvSpPr>
            <p:spPr>
              <a:xfrm>
                <a:off x="6882432" y="794117"/>
                <a:ext cx="1073694" cy="110637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4AB64C0-B631-5270-B4D4-38FC9A0701D8}"/>
                  </a:ext>
                </a:extLst>
              </p:cNvPr>
              <p:cNvGrpSpPr/>
              <p:nvPr/>
            </p:nvGrpSpPr>
            <p:grpSpPr>
              <a:xfrm>
                <a:off x="6927218" y="854123"/>
                <a:ext cx="990556" cy="989245"/>
                <a:chOff x="1850267" y="2395011"/>
                <a:chExt cx="445180" cy="98924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61693C3-0C17-B174-3C52-30A1870EBF53}"/>
                    </a:ext>
                  </a:extLst>
                </p:cNvPr>
                <p:cNvSpPr/>
                <p:nvPr/>
              </p:nvSpPr>
              <p:spPr>
                <a:xfrm>
                  <a:off x="1850267" y="2395011"/>
                  <a:ext cx="445180" cy="393745"/>
                </a:xfrm>
                <a:prstGeom prst="rect">
                  <a:avLst/>
                </a:prstGeom>
                <a:solidFill>
                  <a:srgbClr val="EC962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302D010-8E61-3232-A7B8-6296E2DD9F6F}"/>
                    </a:ext>
                  </a:extLst>
                </p:cNvPr>
                <p:cNvSpPr/>
                <p:nvPr/>
              </p:nvSpPr>
              <p:spPr>
                <a:xfrm>
                  <a:off x="1850267" y="2784311"/>
                  <a:ext cx="445180" cy="241995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76C90C7-98F1-95D7-47EC-0816B34EEE8E}"/>
                    </a:ext>
                  </a:extLst>
                </p:cNvPr>
                <p:cNvSpPr/>
                <p:nvPr/>
              </p:nvSpPr>
              <p:spPr>
                <a:xfrm>
                  <a:off x="1850267" y="3021805"/>
                  <a:ext cx="445180" cy="160697"/>
                </a:xfrm>
                <a:prstGeom prst="rect">
                  <a:avLst/>
                </a:prstGeom>
                <a:solidFill>
                  <a:srgbClr val="EC962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045D3E9-5A65-C45F-D344-EA7000922A87}"/>
                    </a:ext>
                  </a:extLst>
                </p:cNvPr>
                <p:cNvSpPr/>
                <p:nvPr/>
              </p:nvSpPr>
              <p:spPr>
                <a:xfrm>
                  <a:off x="1850267" y="3178056"/>
                  <a:ext cx="445180" cy="11834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06BC066-5F15-B8D0-5729-6C115A29EA00}"/>
                    </a:ext>
                  </a:extLst>
                </p:cNvPr>
                <p:cNvSpPr/>
                <p:nvPr/>
              </p:nvSpPr>
              <p:spPr>
                <a:xfrm>
                  <a:off x="1850267" y="3287178"/>
                  <a:ext cx="445180" cy="97078"/>
                </a:xfrm>
                <a:prstGeom prst="rect">
                  <a:avLst/>
                </a:prstGeom>
                <a:solidFill>
                  <a:srgbClr val="EC962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>
          <a:extLst>
            <a:ext uri="{FF2B5EF4-FFF2-40B4-BE49-F238E27FC236}">
              <a16:creationId xmlns:a16="http://schemas.microsoft.com/office/drawing/2014/main" id="{A12EC205-043C-BE6D-157D-B34758AAD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>
            <a:extLst>
              <a:ext uri="{FF2B5EF4-FFF2-40B4-BE49-F238E27FC236}">
                <a16:creationId xmlns:a16="http://schemas.microsoft.com/office/drawing/2014/main" id="{2FAF67EE-DB5F-B1CD-5DB5-6540DEDFF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>
            <a:extLst>
              <a:ext uri="{FF2B5EF4-FFF2-40B4-BE49-F238E27FC236}">
                <a16:creationId xmlns:a16="http://schemas.microsoft.com/office/drawing/2014/main" id="{0FCFD73F-3FEE-875C-D80D-C4C517983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119" y="838974"/>
            <a:ext cx="8645236" cy="30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pt-BR" sz="1800" noProof="0" dirty="0"/>
              <a:t>O problema está na simplificação que podemos ter com a projeção, onde projetamos e tratamos o triângulo da tela como se fosse paralelo ao plano da imagem.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en-BR" sz="1800" dirty="0"/>
          </a:p>
        </p:txBody>
      </p:sp>
      <p:sp>
        <p:nvSpPr>
          <p:cNvPr id="267" name="Google Shape;267;p30">
            <a:extLst>
              <a:ext uri="{FF2B5EF4-FFF2-40B4-BE49-F238E27FC236}">
                <a16:creationId xmlns:a16="http://schemas.microsoft.com/office/drawing/2014/main" id="{E9E9B0C8-793E-A1F0-5FDE-CFB4E24640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  <p:sp>
        <p:nvSpPr>
          <p:cNvPr id="8" name="Google Shape;266;p30">
            <a:extLst>
              <a:ext uri="{FF2B5EF4-FFF2-40B4-BE49-F238E27FC236}">
                <a16:creationId xmlns:a16="http://schemas.microsoft.com/office/drawing/2014/main" id="{5B12BD4F-13FB-E4EA-1293-79058BF61A47}"/>
              </a:ext>
            </a:extLst>
          </p:cNvPr>
          <p:cNvSpPr txBox="1">
            <a:spLocks/>
          </p:cNvSpPr>
          <p:nvPr/>
        </p:nvSpPr>
        <p:spPr>
          <a:xfrm>
            <a:off x="223441" y="4687397"/>
            <a:ext cx="8882646" cy="712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1000"/>
              </a:spcAft>
              <a:buFont typeface="Verdana"/>
              <a:buNone/>
            </a:pPr>
            <a:r>
              <a:rPr lang="pt-BR" sz="1800" noProof="0" dirty="0"/>
              <a:t>ou seja, precisamos usar o X, </a:t>
            </a:r>
            <a:r>
              <a:rPr lang="pt-BR" sz="1800" noProof="0" dirty="0" err="1"/>
              <a:t>Y</a:t>
            </a:r>
            <a:r>
              <a:rPr lang="pt-BR" sz="1800" noProof="0" dirty="0"/>
              <a:t> e Z para fazer as contas de interpolação, mesmo em 2D.</a:t>
            </a:r>
          </a:p>
        </p:txBody>
      </p:sp>
      <p:pic>
        <p:nvPicPr>
          <p:cNvPr id="3" name="Google Shape;268;p30">
            <a:extLst>
              <a:ext uri="{FF2B5EF4-FFF2-40B4-BE49-F238E27FC236}">
                <a16:creationId xmlns:a16="http://schemas.microsoft.com/office/drawing/2014/main" id="{DAC0A6D5-0CAD-4402-51C2-870EEB4CBF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655" y="2292626"/>
            <a:ext cx="2853727" cy="18922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E4D775-4736-8409-04D3-CB7C40F2682A}"/>
              </a:ext>
            </a:extLst>
          </p:cNvPr>
          <p:cNvSpPr/>
          <p:nvPr/>
        </p:nvSpPr>
        <p:spPr>
          <a:xfrm>
            <a:off x="1789043" y="2743199"/>
            <a:ext cx="132522" cy="8348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2546F-A4B3-421C-9628-98837FC87829}"/>
              </a:ext>
            </a:extLst>
          </p:cNvPr>
          <p:cNvSpPr txBox="1"/>
          <p:nvPr/>
        </p:nvSpPr>
        <p:spPr>
          <a:xfrm>
            <a:off x="1196008" y="4020547"/>
            <a:ext cx="2107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Projeção da geometria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77215D-F429-72C2-CE4D-BB9286128470}"/>
              </a:ext>
            </a:extLst>
          </p:cNvPr>
          <p:cNvSpPr txBox="1"/>
          <p:nvPr/>
        </p:nvSpPr>
        <p:spPr>
          <a:xfrm>
            <a:off x="5840895" y="4190044"/>
            <a:ext cx="1878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Calcular textura pela geometria projetada</a:t>
            </a:r>
          </a:p>
        </p:txBody>
      </p:sp>
      <p:graphicFrame>
        <p:nvGraphicFramePr>
          <p:cNvPr id="21" name="Google Shape;272;p30">
            <a:extLst>
              <a:ext uri="{FF2B5EF4-FFF2-40B4-BE49-F238E27FC236}">
                <a16:creationId xmlns:a16="http://schemas.microsoft.com/office/drawing/2014/main" id="{94066E33-3F0A-95C6-BA52-CB10294F87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14607"/>
              </p:ext>
            </p:extLst>
          </p:nvPr>
        </p:nvGraphicFramePr>
        <p:xfrm>
          <a:off x="7151204" y="2211528"/>
          <a:ext cx="270013" cy="1981050"/>
        </p:xfrm>
        <a:graphic>
          <a:graphicData uri="http://schemas.openxmlformats.org/drawingml/2006/table">
            <a:tbl>
              <a:tblPr>
                <a:noFill/>
                <a:tableStyleId>{F4867C94-ED72-482D-90EB-B3E5E6752B99}</a:tableStyleId>
              </a:tblPr>
              <a:tblGrid>
                <a:gridCol w="270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53747254-DF2D-FCC7-511D-A59E412CA02E}"/>
              </a:ext>
            </a:extLst>
          </p:cNvPr>
          <p:cNvSpPr/>
          <p:nvPr/>
        </p:nvSpPr>
        <p:spPr>
          <a:xfrm>
            <a:off x="6111505" y="2211529"/>
            <a:ext cx="270013" cy="198105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7C8331CC-F615-57CC-2F33-20A27BE7A006}"/>
              </a:ext>
            </a:extLst>
          </p:cNvPr>
          <p:cNvSpPr/>
          <p:nvPr/>
        </p:nvSpPr>
        <p:spPr>
          <a:xfrm>
            <a:off x="6559826" y="3202053"/>
            <a:ext cx="410817" cy="1639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66;p30">
            <a:extLst>
              <a:ext uri="{FF2B5EF4-FFF2-40B4-BE49-F238E27FC236}">
                <a16:creationId xmlns:a16="http://schemas.microsoft.com/office/drawing/2014/main" id="{48CC6929-CCFD-EB71-3F8C-46B3F2396073}"/>
              </a:ext>
            </a:extLst>
          </p:cNvPr>
          <p:cNvSpPr txBox="1">
            <a:spLocks/>
          </p:cNvSpPr>
          <p:nvPr/>
        </p:nvSpPr>
        <p:spPr>
          <a:xfrm>
            <a:off x="368087" y="5056728"/>
            <a:ext cx="8645236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1000"/>
              </a:spcBef>
              <a:spcAft>
                <a:spcPts val="1000"/>
              </a:spcAft>
              <a:buFont typeface="Verdana"/>
              <a:buNone/>
            </a:pPr>
            <a:r>
              <a:rPr lang="pt-BR" sz="1800" noProof="0" dirty="0">
                <a:highlight>
                  <a:srgbClr val="FF0000"/>
                </a:highlight>
              </a:rPr>
              <a:t>Mas mesmo assim outros problemas podem acontecer!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6A8AE4-1337-E6E4-8C4D-3CF8921BD98F}"/>
              </a:ext>
            </a:extLst>
          </p:cNvPr>
          <p:cNvSpPr txBox="1"/>
          <p:nvPr/>
        </p:nvSpPr>
        <p:spPr>
          <a:xfrm>
            <a:off x="884430" y="1865579"/>
            <a:ext cx="28537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70C0"/>
                </a:solidFill>
              </a:rPr>
              <a:t>1ª fase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224A9E-BA8F-D327-7C7F-6CFBDB3257DB}"/>
              </a:ext>
            </a:extLst>
          </p:cNvPr>
          <p:cNvSpPr txBox="1"/>
          <p:nvPr/>
        </p:nvSpPr>
        <p:spPr>
          <a:xfrm>
            <a:off x="5353279" y="1855879"/>
            <a:ext cx="28537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70C0"/>
                </a:solidFill>
              </a:rPr>
              <a:t>2ª fase</a:t>
            </a:r>
          </a:p>
        </p:txBody>
      </p:sp>
    </p:spTree>
    <p:extLst>
      <p:ext uri="{BB962C8B-B14F-4D97-AF65-F5344CB8AC3E}">
        <p14:creationId xmlns:p14="http://schemas.microsoft.com/office/powerpoint/2010/main" val="149257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  <p:pic>
        <p:nvPicPr>
          <p:cNvPr id="465" name="Google Shape;465;p45"/>
          <p:cNvPicPr preferRelativeResize="0"/>
          <p:nvPr/>
        </p:nvPicPr>
        <p:blipFill rotWithShape="1">
          <a:blip r:embed="rId3">
            <a:alphaModFix/>
          </a:blip>
          <a:srcRect r="69688"/>
          <a:stretch/>
        </p:blipFill>
        <p:spPr>
          <a:xfrm>
            <a:off x="390547" y="900121"/>
            <a:ext cx="2554671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5"/>
          <p:cNvSpPr txBox="1"/>
          <p:nvPr/>
        </p:nvSpPr>
        <p:spPr>
          <a:xfrm>
            <a:off x="3327199" y="3683516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Plano inclinado com uma projeção perspectiva</a:t>
            </a:r>
            <a:endParaRPr/>
          </a:p>
        </p:txBody>
      </p:sp>
      <p:sp>
        <p:nvSpPr>
          <p:cNvPr id="467" name="Google Shape;467;p45"/>
          <p:cNvSpPr txBox="1"/>
          <p:nvPr/>
        </p:nvSpPr>
        <p:spPr>
          <a:xfrm>
            <a:off x="3294664" y="4722829"/>
            <a:ext cx="2554671" cy="70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 que está errado?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 dirty="0"/>
          </a:p>
        </p:txBody>
      </p:sp>
      <p:pic>
        <p:nvPicPr>
          <p:cNvPr id="2" name="Google Shape;465;p45">
            <a:extLst>
              <a:ext uri="{FF2B5EF4-FFF2-40B4-BE49-F238E27FC236}">
                <a16:creationId xmlns:a16="http://schemas.microsoft.com/office/drawing/2014/main" id="{3E3A52B1-EBD7-B29C-1AB1-B018FE0068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9688"/>
          <a:stretch/>
        </p:blipFill>
        <p:spPr>
          <a:xfrm>
            <a:off x="6263851" y="900001"/>
            <a:ext cx="2554673" cy="25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65;p45">
            <a:extLst>
              <a:ext uri="{FF2B5EF4-FFF2-40B4-BE49-F238E27FC236}">
                <a16:creationId xmlns:a16="http://schemas.microsoft.com/office/drawing/2014/main" id="{201AD0FC-721D-A4DA-77EA-27D47E4761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844" r="34844"/>
          <a:stretch/>
        </p:blipFill>
        <p:spPr>
          <a:xfrm>
            <a:off x="3327199" y="900002"/>
            <a:ext cx="2554671" cy="2512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2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75" name="Google Shape;47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44</a:t>
            </a:fld>
            <a:endParaRPr/>
          </a:p>
        </p:txBody>
      </p:sp>
      <p:pic>
        <p:nvPicPr>
          <p:cNvPr id="476" name="Google Shape;47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900121"/>
            <a:ext cx="8427977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6"/>
          <p:cNvSpPr txBox="1"/>
          <p:nvPr/>
        </p:nvSpPr>
        <p:spPr>
          <a:xfrm>
            <a:off x="2945218" y="3683516"/>
            <a:ext cx="3428410" cy="19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b="1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Interpolação baricêntrica de coordenadas de textura diretamente no espaço da tela (2D) sem a coordenada Z ajustada</a:t>
            </a:r>
            <a:endParaRPr sz="1200" b="1" dirty="0">
              <a:solidFill>
                <a:srgbClr val="FF0000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7504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Mapeamento de texturas Afim</a:t>
            </a:r>
            <a:endParaRPr dirty="0"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390548" y="5335144"/>
            <a:ext cx="7937890" cy="27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https://www.reddit.com/r/GraphicsProgramming/comments/fhvrhl/learning_3d_graphics_implemented_affine_texture/</a:t>
            </a:r>
            <a:endParaRPr sz="1300"/>
          </a:p>
        </p:txBody>
      </p:sp>
      <p:pic>
        <p:nvPicPr>
          <p:cNvPr id="486" name="Google Shape;48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16" y="718555"/>
            <a:ext cx="8343767" cy="4502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612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PlayStation 1</a:t>
            </a:r>
            <a:endParaRPr/>
          </a:p>
        </p:txBody>
      </p:sp>
      <p:sp>
        <p:nvSpPr>
          <p:cNvPr id="493" name="Google Shape;493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 dirty="0"/>
              <a:t>O PS1 não tinha texturas corrigidas pela perspectiva. Hoje o PGXP (Parallel / Precision Geometry Transform Pipeline) é um aprimoramento para a emulação do PlayStation que produz texturas em geometrias 3D com a correção necessária.</a:t>
            </a:r>
            <a:endParaRPr sz="1900" dirty="0"/>
          </a:p>
        </p:txBody>
      </p:sp>
      <p:sp>
        <p:nvSpPr>
          <p:cNvPr id="494" name="Google Shape;494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174500"/>
            <a:ext cx="8428201" cy="316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851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Transformação Perspectiva (Z)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AABA08-4CE1-01F5-351E-142C0FDF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Vamos </a:t>
            </a:r>
            <a:r>
              <a:rPr lang="en-US" dirty="0" err="1"/>
              <a:t>entender</a:t>
            </a:r>
            <a:r>
              <a:rPr lang="en-US" dirty="0"/>
              <a:t> o que </a:t>
            </a:r>
            <a:r>
              <a:rPr lang="en-US" dirty="0" err="1"/>
              <a:t>acontece</a:t>
            </a:r>
            <a:r>
              <a:rPr lang="en-US" dirty="0"/>
              <a:t> com o um </a:t>
            </a:r>
            <a:r>
              <a:rPr lang="en-US" dirty="0" err="1"/>
              <a:t>ponto</a:t>
            </a:r>
            <a:r>
              <a:rPr lang="en-US" dirty="0"/>
              <a:t> Z (3D) </a:t>
            </a:r>
            <a:r>
              <a:rPr lang="en-US" dirty="0" err="1"/>
              <a:t>quando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 </a:t>
            </a:r>
            <a:r>
              <a:rPr lang="en-US" dirty="0" err="1"/>
              <a:t>é</a:t>
            </a:r>
            <a:r>
              <a:rPr lang="en-US" dirty="0"/>
              <a:t> </a:t>
            </a:r>
            <a:r>
              <a:rPr lang="en-US" dirty="0" err="1"/>
              <a:t>projetado</a:t>
            </a:r>
            <a:r>
              <a:rPr lang="en-US" dirty="0"/>
              <a:t> no </a:t>
            </a:r>
            <a:r>
              <a:rPr lang="en-US" dirty="0" err="1"/>
              <a:t>espaço</a:t>
            </a:r>
            <a:r>
              <a:rPr lang="en-US" dirty="0"/>
              <a:t> 2D.</a:t>
            </a:r>
          </a:p>
        </p:txBody>
      </p:sp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6532" y="1700849"/>
            <a:ext cx="5246525" cy="144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ABC306-0062-42EA-49CF-650094CD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556" y="3244410"/>
            <a:ext cx="3898252" cy="898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0A7CA-BA1D-5B92-6680-56A2FFD48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831" y="4175181"/>
            <a:ext cx="1158337" cy="371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FF4BF-E823-813E-A630-FDE136E34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53" y="4622855"/>
            <a:ext cx="4544248" cy="69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3717E-6A68-5A34-F51B-546918FA05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038"/>
          <a:stretch>
            <a:fillRect/>
          </a:stretch>
        </p:blipFill>
        <p:spPr>
          <a:xfrm>
            <a:off x="4748715" y="4586143"/>
            <a:ext cx="3916163" cy="7702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A202D-268F-1D59-950F-5D2D33440E2C}"/>
              </a:ext>
            </a:extLst>
          </p:cNvPr>
          <p:cNvGrpSpPr/>
          <p:nvPr/>
        </p:nvGrpSpPr>
        <p:grpSpPr>
          <a:xfrm>
            <a:off x="6206247" y="2711957"/>
            <a:ext cx="2212535" cy="1229805"/>
            <a:chOff x="6225703" y="1780161"/>
            <a:chExt cx="2212535" cy="243191"/>
          </a:xfrm>
        </p:grpSpPr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63CE464-316F-1AC7-64A5-5C4D4BAC19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225703" y="1780161"/>
              <a:ext cx="369651" cy="243191"/>
            </a:xfrm>
            <a:prstGeom prst="curvedConnector3">
              <a:avLst>
                <a:gd name="adj1" fmla="val -244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35413E-E177-6EE3-C16A-8A40ACE9115E}"/>
                </a:ext>
              </a:extLst>
            </p:cNvPr>
            <p:cNvSpPr txBox="1"/>
            <p:nvPr/>
          </p:nvSpPr>
          <p:spPr>
            <a:xfrm>
              <a:off x="6796697" y="1850023"/>
              <a:ext cx="1641541" cy="1034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troquei </a:t>
              </a:r>
              <a:r>
                <a:rPr lang="pt-BR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near</a:t>
              </a: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 e </a:t>
              </a:r>
              <a:r>
                <a:rPr lang="pt-BR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far</a:t>
              </a:r>
              <a:b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</a:b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para inverter sinal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/>
              <p:nvPr/>
            </p:nvSpPr>
            <p:spPr>
              <a:xfrm>
                <a:off x="6773057" y="1751863"/>
                <a:ext cx="661078" cy="1303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057" y="1751863"/>
                <a:ext cx="661078" cy="1303947"/>
              </a:xfrm>
              <a:prstGeom prst="rect">
                <a:avLst/>
              </a:prstGeom>
              <a:blipFill>
                <a:blip r:embed="rId8"/>
                <a:stretch>
                  <a:fillRect l="-1887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16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8D5B681-5DA3-31C7-E0A2-D9354CC2571E}"/>
              </a:ext>
            </a:extLst>
          </p:cNvPr>
          <p:cNvGrpSpPr/>
          <p:nvPr/>
        </p:nvGrpSpPr>
        <p:grpSpPr>
          <a:xfrm>
            <a:off x="1183399" y="2675101"/>
            <a:ext cx="7021881" cy="2677249"/>
            <a:chOff x="1183399" y="2502825"/>
            <a:chExt cx="7021881" cy="267724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AC6188-7C61-9788-059C-119F74970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0658" y="2656714"/>
              <a:ext cx="6600217" cy="25233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F5D32E-BC2B-FB8D-ED77-8F0CBE26E2E6}"/>
                </a:ext>
              </a:extLst>
            </p:cNvPr>
            <p:cNvSpPr txBox="1"/>
            <p:nvPr/>
          </p:nvSpPr>
          <p:spPr>
            <a:xfrm>
              <a:off x="1183399" y="4338535"/>
              <a:ext cx="4119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Z</a:t>
              </a:r>
              <a:endParaRPr lang="en-US" baseline="-25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B18168-AB0E-731F-7B00-C9BF53CC7745}"/>
                </a:ext>
              </a:extLst>
            </p:cNvPr>
            <p:cNvSpPr txBox="1"/>
            <p:nvPr/>
          </p:nvSpPr>
          <p:spPr>
            <a:xfrm>
              <a:off x="7793342" y="2502825"/>
              <a:ext cx="4119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Z</a:t>
              </a:r>
              <a:r>
                <a:rPr lang="pt-BR" baseline="-25000" dirty="0"/>
                <a:t>n</a:t>
              </a:r>
              <a:endParaRPr lang="en-US" baseline="-25000" dirty="0"/>
            </a:p>
          </p:txBody>
        </p:sp>
      </p:grpSp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Transformação Perspectiva (Z)</a:t>
            </a:r>
            <a:endParaRPr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3717E-6A68-5A34-F51B-546918FA0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594" y="710495"/>
            <a:ext cx="5155387" cy="770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604452-CDBD-5374-AB9F-0679CAF85E18}"/>
              </a:ext>
            </a:extLst>
          </p:cNvPr>
          <p:cNvSpPr txBox="1"/>
          <p:nvPr/>
        </p:nvSpPr>
        <p:spPr>
          <a:xfrm>
            <a:off x="594332" y="1668181"/>
            <a:ext cx="4056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 exemplo: Se, </a:t>
            </a:r>
            <a:r>
              <a:rPr lang="pt-BR" dirty="0" err="1"/>
              <a:t>near</a:t>
            </a:r>
            <a:r>
              <a:rPr lang="pt-BR" dirty="0"/>
              <a:t> = 1 (-1) e </a:t>
            </a:r>
            <a:r>
              <a:rPr lang="pt-BR" dirty="0" err="1"/>
              <a:t>far</a:t>
            </a:r>
            <a:r>
              <a:rPr lang="pt-BR" dirty="0"/>
              <a:t> = 10 (-10)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AC72B0-BA38-7823-7E94-20A07EF25C29}"/>
                  </a:ext>
                </a:extLst>
              </p:cNvPr>
              <p:cNvSpPr txBox="1"/>
              <p:nvPr/>
            </p:nvSpPr>
            <p:spPr>
              <a:xfrm>
                <a:off x="4536478" y="1541877"/>
                <a:ext cx="2339503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AC72B0-BA38-7823-7E94-20A07EF2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78" y="1541877"/>
                <a:ext cx="2339503" cy="520399"/>
              </a:xfrm>
              <a:prstGeom prst="rect">
                <a:avLst/>
              </a:prstGeom>
              <a:blipFill>
                <a:blip r:embed="rId5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BC59F84-41CF-0EAA-1BA7-48C494E7287C}"/>
              </a:ext>
            </a:extLst>
          </p:cNvPr>
          <p:cNvSpPr/>
          <p:nvPr/>
        </p:nvSpPr>
        <p:spPr>
          <a:xfrm>
            <a:off x="2957208" y="4004974"/>
            <a:ext cx="4513634" cy="111868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51AC1-2BD5-6FB5-E251-9FC5F4C7C432}"/>
              </a:ext>
            </a:extLst>
          </p:cNvPr>
          <p:cNvSpPr txBox="1"/>
          <p:nvPr/>
        </p:nvSpPr>
        <p:spPr>
          <a:xfrm>
            <a:off x="1984443" y="5376108"/>
            <a:ext cx="5068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Isso é uma função racional que gera uma hipérbole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49C78-BD75-AD96-C259-B757E58B2C8B}"/>
              </a:ext>
            </a:extLst>
          </p:cNvPr>
          <p:cNvSpPr txBox="1"/>
          <p:nvPr/>
        </p:nvSpPr>
        <p:spPr>
          <a:xfrm>
            <a:off x="1603447" y="2201832"/>
            <a:ext cx="5442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>
                <a:solidFill>
                  <a:srgbClr val="FF0000"/>
                </a:solidFill>
              </a:rPr>
              <a:t>Ou seja, embora a função de projeção preserve a ordenação da coordenada de profundidade (Z), essa transformação não é linear.</a:t>
            </a:r>
          </a:p>
        </p:txBody>
      </p:sp>
    </p:spTree>
    <p:extLst>
      <p:ext uri="{BB962C8B-B14F-4D97-AF65-F5344CB8AC3E}">
        <p14:creationId xmlns:p14="http://schemas.microsoft.com/office/powerpoint/2010/main" val="148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 animBg="1"/>
      <p:bldP spid="22" grpId="0"/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6BCD-E281-CD58-DD60-D7572197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 para Profundidade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DD1CB-6838-54AB-74AA-FA96E987B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Assim, em vez de calcular a média de Z diretamente, utiliza-se 1/Z, que é linear no espaço de projeção, e no final, inverte-se o valor para obter a profundidade correta.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B878D-2504-A4C8-8440-10F0C78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4" y="2857500"/>
            <a:ext cx="5077447" cy="9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85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9462">
            <a:off x="3632579" y="1479950"/>
            <a:ext cx="3532722" cy="30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366500" cy="26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Mas e se cada vértice tiver uma cor diferente?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Qual a cor de um ponto qualquer dentro do triângulo?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Como podemos interpolar os valores de cor no interior do triângulo?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G:1, B:0)</a:t>
            </a:r>
            <a:endParaRPr sz="1800" b="1" baseline="-25000"/>
          </a:p>
        </p:txBody>
      </p:sp>
      <p:sp>
        <p:nvSpPr>
          <p:cNvPr id="81" name="Google Shape;81;p11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F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7228571" y="3867567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83" name="Google Shape;83;p11"/>
          <p:cNvSpPr/>
          <p:nvPr/>
        </p:nvSpPr>
        <p:spPr>
          <a:xfrm>
            <a:off x="7484466" y="3769733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(R:1, G:0, B:0)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11"/>
          <p:cNvCxnSpPr/>
          <p:nvPr/>
        </p:nvCxnSpPr>
        <p:spPr>
          <a:xfrm rot="10800000" flipH="1">
            <a:off x="2266425" y="3277225"/>
            <a:ext cx="3179700" cy="627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7" name="Google Shape;87;p11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668525" y="3677100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(R:?, G:?, B:?)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Calculando o Z no interior do triângulo</a:t>
            </a:r>
            <a:endParaRPr dirty="0"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1"/>
          </p:nvPr>
        </p:nvSpPr>
        <p:spPr>
          <a:xfrm>
            <a:off x="390549" y="752813"/>
            <a:ext cx="8647433" cy="21473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 sz="1800" dirty="0"/>
              <a:t>Assim, utilizamos o valor 𝑍 dos vértices no espaço da câmera para calcular o 𝑍 projetado* do ponto amostrado, por meio da média harmônica ponderada das coordenadas </a:t>
            </a:r>
            <a:r>
              <a:rPr lang="pt-BR" sz="1800" dirty="0" err="1"/>
              <a:t>baricêntricas</a:t>
            </a:r>
            <a:r>
              <a:rPr lang="pt-BR" sz="1800" dirty="0"/>
              <a:t> com pesos 𝛼, 𝛽 e 𝛾.</a:t>
            </a:r>
          </a:p>
          <a:p>
            <a:pPr marL="0" indent="0"/>
            <a:endParaRPr lang="pt-BR" sz="700" dirty="0"/>
          </a:p>
          <a:p>
            <a:pPr marL="0" indent="0"/>
            <a:r>
              <a:rPr lang="pt-BR" sz="1400" dirty="0"/>
              <a:t>*Embora a projeção envolva apenas X e 𝑌, o 𝑍 permanece como uma dimensão válida.</a:t>
            </a:r>
          </a:p>
        </p:txBody>
      </p:sp>
      <p:sp>
        <p:nvSpPr>
          <p:cNvPr id="298" name="Google Shape;298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50</a:t>
            </a:fld>
            <a:endParaRPr/>
          </a:p>
        </p:txBody>
      </p:sp>
      <p:grpSp>
        <p:nvGrpSpPr>
          <p:cNvPr id="299" name="Google Shape;299;p33"/>
          <p:cNvGrpSpPr/>
          <p:nvPr/>
        </p:nvGrpSpPr>
        <p:grpSpPr>
          <a:xfrm>
            <a:off x="5580038" y="2703916"/>
            <a:ext cx="2751354" cy="2552023"/>
            <a:chOff x="4436120" y="672977"/>
            <a:chExt cx="3547845" cy="2552023"/>
          </a:xfrm>
        </p:grpSpPr>
        <p:cxnSp>
          <p:nvCxnSpPr>
            <p:cNvPr id="300" name="Google Shape;300;p33"/>
            <p:cNvCxnSpPr/>
            <p:nvPr/>
          </p:nvCxnSpPr>
          <p:spPr>
            <a:xfrm flipH="1">
              <a:off x="5387950" y="672977"/>
              <a:ext cx="128700" cy="19377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p33"/>
            <p:cNvCxnSpPr/>
            <p:nvPr/>
          </p:nvCxnSpPr>
          <p:spPr>
            <a:xfrm rot="10800000" flipH="1">
              <a:off x="4436120" y="2610600"/>
              <a:ext cx="951600" cy="6144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33"/>
            <p:cNvCxnSpPr/>
            <p:nvPr/>
          </p:nvCxnSpPr>
          <p:spPr>
            <a:xfrm>
              <a:off x="5415665" y="2637231"/>
              <a:ext cx="2568300" cy="1608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03" name="Google Shape;303;p33"/>
          <p:cNvSpPr/>
          <p:nvPr/>
        </p:nvSpPr>
        <p:spPr>
          <a:xfrm rot="-1167515">
            <a:off x="6234469" y="3541795"/>
            <a:ext cx="1747089" cy="1306069"/>
          </a:xfrm>
          <a:prstGeom prst="triangle">
            <a:avLst>
              <a:gd name="adj" fmla="val 35281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488203" y="4980920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05" name="Google Shape;305;p33"/>
          <p:cNvSpPr/>
          <p:nvPr/>
        </p:nvSpPr>
        <p:spPr>
          <a:xfrm>
            <a:off x="6457688" y="5078948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8008014" y="413881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07" name="Google Shape;307;p33"/>
          <p:cNvSpPr/>
          <p:nvPr/>
        </p:nvSpPr>
        <p:spPr>
          <a:xfrm>
            <a:off x="8126348" y="4484940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6620382" y="334644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09" name="Google Shape;309;p33"/>
          <p:cNvSpPr/>
          <p:nvPr/>
        </p:nvSpPr>
        <p:spPr>
          <a:xfrm>
            <a:off x="6612500" y="3617884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2060125" y="3650320"/>
            <a:ext cx="3083700" cy="17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 rot="20092138">
            <a:off x="2649143" y="3852412"/>
            <a:ext cx="1700213" cy="991799"/>
          </a:xfrm>
          <a:prstGeom prst="triangle">
            <a:avLst>
              <a:gd name="adj" fmla="val 25209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907914" y="499679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13" name="Google Shape;313;p33"/>
          <p:cNvSpPr txBox="1"/>
          <p:nvPr/>
        </p:nvSpPr>
        <p:spPr>
          <a:xfrm>
            <a:off x="4276654" y="406086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14" name="Google Shape;314;p33"/>
          <p:cNvSpPr txBox="1"/>
          <p:nvPr/>
        </p:nvSpPr>
        <p:spPr>
          <a:xfrm>
            <a:off x="2862681" y="3730235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15" name="Google Shape;315;p33"/>
          <p:cNvSpPr/>
          <p:nvPr/>
        </p:nvSpPr>
        <p:spPr>
          <a:xfrm>
            <a:off x="4407828" y="4408228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2868748" y="4034767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2883828" y="5109107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3554548" y="4491967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4087452" y="2596164"/>
            <a:ext cx="74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>
                <a:solidFill>
                  <a:schemeClr val="dk1"/>
                </a:solidFill>
              </a:rPr>
              <a:t>Z ?</a:t>
            </a:r>
            <a:endParaRPr sz="2000" b="1"/>
          </a:p>
        </p:txBody>
      </p:sp>
      <p:cxnSp>
        <p:nvCxnSpPr>
          <p:cNvPr id="320" name="Google Shape;320;p33"/>
          <p:cNvCxnSpPr/>
          <p:nvPr/>
        </p:nvCxnSpPr>
        <p:spPr>
          <a:xfrm rot="5400000">
            <a:off x="3241198" y="3304717"/>
            <a:ext cx="1459800" cy="76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1" name="Google Shape;321;p33"/>
          <p:cNvCxnSpPr/>
          <p:nvPr/>
        </p:nvCxnSpPr>
        <p:spPr>
          <a:xfrm rot="10800000" flipH="1">
            <a:off x="7450346" y="3974668"/>
            <a:ext cx="191100" cy="14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3"/>
          <p:cNvSpPr/>
          <p:nvPr/>
        </p:nvSpPr>
        <p:spPr>
          <a:xfrm>
            <a:off x="7204609" y="4285986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3"/>
          <p:cNvCxnSpPr/>
          <p:nvPr/>
        </p:nvCxnSpPr>
        <p:spPr>
          <a:xfrm rot="10800000" flipH="1">
            <a:off x="6810588" y="4321327"/>
            <a:ext cx="433800" cy="36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33"/>
          <p:cNvCxnSpPr/>
          <p:nvPr/>
        </p:nvCxnSpPr>
        <p:spPr>
          <a:xfrm>
            <a:off x="4605252" y="2827014"/>
            <a:ext cx="2466900" cy="15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25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0" y="2485570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/>
          <p:nvPr/>
        </p:nvSpPr>
        <p:spPr>
          <a:xfrm rot="228391">
            <a:off x="5661804" y="2737082"/>
            <a:ext cx="2720401" cy="2672607"/>
          </a:xfrm>
          <a:prstGeom prst="cube">
            <a:avLst>
              <a:gd name="adj" fmla="val 25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4E8A7-31E9-AC93-A6CA-4332343DE111}"/>
              </a:ext>
            </a:extLst>
          </p:cNvPr>
          <p:cNvSpPr/>
          <p:nvPr/>
        </p:nvSpPr>
        <p:spPr>
          <a:xfrm>
            <a:off x="226830" y="2398645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104A3-0950-489F-29A8-1921C1A128C4}"/>
              </a:ext>
            </a:extLst>
          </p:cNvPr>
          <p:cNvSpPr txBox="1"/>
          <p:nvPr/>
        </p:nvSpPr>
        <p:spPr>
          <a:xfrm>
            <a:off x="1983136" y="5394329"/>
            <a:ext cx="51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2D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BF552-BA6D-E522-DA9E-1B2D690195B3}"/>
              </a:ext>
            </a:extLst>
          </p:cNvPr>
          <p:cNvSpPr txBox="1"/>
          <p:nvPr/>
        </p:nvSpPr>
        <p:spPr>
          <a:xfrm>
            <a:off x="5581152" y="5343153"/>
            <a:ext cx="51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3D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CA0C-1556-C18E-41C0-4BC155E8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A809-F5D6-4CEB-7148-E7AA58DA4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98" y="838985"/>
            <a:ext cx="8512404" cy="1868015"/>
          </a:xfrm>
        </p:spPr>
        <p:txBody>
          <a:bodyPr>
            <a:normAutofit/>
          </a:bodyPr>
          <a:lstStyle/>
          <a:p>
            <a:pPr marL="365125" indent="-274638"/>
            <a:r>
              <a:rPr lang="pt-BR" sz="1800" dirty="0"/>
              <a:t>Faça os cálculos com os valores de </a:t>
            </a:r>
            <a:r>
              <a:rPr lang="pt-BR" sz="1800" b="1" dirty="0"/>
              <a:t>Z no espaço da câmera (</a:t>
            </a:r>
            <a:r>
              <a:rPr lang="pt-BR" sz="1800" b="1" dirty="0" err="1"/>
              <a:t>view</a:t>
            </a:r>
            <a:r>
              <a:rPr lang="pt-BR" sz="1800" b="1" dirty="0"/>
              <a:t>)</a:t>
            </a:r>
          </a:p>
          <a:p>
            <a:pPr marL="365125" indent="-274638"/>
            <a:r>
              <a:rPr lang="pt-BR" sz="1600" dirty="0">
                <a:solidFill>
                  <a:srgbClr val="FF0000"/>
                </a:solidFill>
              </a:rPr>
              <a:t>	não use NDC</a:t>
            </a:r>
          </a:p>
          <a:p>
            <a:pPr marL="365125" indent="-274638"/>
            <a:r>
              <a:rPr lang="pt-BR" sz="1800" dirty="0"/>
              <a:t>Use os valores positivos (inverta o sinal da coordenada Z)</a:t>
            </a:r>
          </a:p>
          <a:p>
            <a:pPr marL="365125" indent="-274638"/>
            <a:r>
              <a:rPr lang="pt-BR" sz="1800" dirty="0"/>
              <a:t>Por causa do </a:t>
            </a:r>
            <a:r>
              <a:rPr lang="pt-BR" sz="1800" i="1" dirty="0"/>
              <a:t>Near</a:t>
            </a:r>
            <a:r>
              <a:rPr lang="pt-BR" sz="1800" dirty="0"/>
              <a:t> os valores serão sempre maiores que zero</a:t>
            </a:r>
          </a:p>
          <a:p>
            <a:pPr marL="365125" indent="-274638"/>
            <a:r>
              <a:rPr lang="pt-BR" sz="1600" dirty="0">
                <a:solidFill>
                  <a:srgbClr val="FF0000"/>
                </a:solidFill>
              </a:rPr>
              <a:t>	podemos usar tranquilamente média harmônica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20897-826A-B4BB-F5F0-69E50015BD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51</a:t>
            </a:fld>
            <a:endParaRPr lang="en-BR"/>
          </a:p>
        </p:txBody>
      </p:sp>
      <p:pic>
        <p:nvPicPr>
          <p:cNvPr id="6" name="Google Shape;161;p19" descr="Video camera">
            <a:extLst>
              <a:ext uri="{FF2B5EF4-FFF2-40B4-BE49-F238E27FC236}">
                <a16:creationId xmlns:a16="http://schemas.microsoft.com/office/drawing/2014/main" id="{7A60D6A4-3276-BB0B-6AD5-19097FAF2F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661" y="4031752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767156-FB55-C458-218B-61A85539D8AD}"/>
              </a:ext>
            </a:extLst>
          </p:cNvPr>
          <p:cNvCxnSpPr/>
          <p:nvPr/>
        </p:nvCxnSpPr>
        <p:spPr>
          <a:xfrm flipH="1">
            <a:off x="1151669" y="4599432"/>
            <a:ext cx="6419563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35DECA-EC81-5B6F-A5A5-76168D3A801D}"/>
              </a:ext>
            </a:extLst>
          </p:cNvPr>
          <p:cNvSpPr txBox="1"/>
          <p:nvPr/>
        </p:nvSpPr>
        <p:spPr>
          <a:xfrm>
            <a:off x="1232154" y="4568238"/>
            <a:ext cx="34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2AF6FF-4BAB-B476-C430-AE24433228C2}"/>
              </a:ext>
            </a:extLst>
          </p:cNvPr>
          <p:cNvCxnSpPr>
            <a:cxnSpLocks/>
          </p:cNvCxnSpPr>
          <p:nvPr/>
        </p:nvCxnSpPr>
        <p:spPr>
          <a:xfrm flipV="1">
            <a:off x="2587752" y="2797312"/>
            <a:ext cx="0" cy="246888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B7574D-2ABC-0EC3-B4B2-6C8B3299E776}"/>
              </a:ext>
            </a:extLst>
          </p:cNvPr>
          <p:cNvCxnSpPr>
            <a:cxnSpLocks/>
          </p:cNvCxnSpPr>
          <p:nvPr/>
        </p:nvCxnSpPr>
        <p:spPr>
          <a:xfrm flipV="1">
            <a:off x="3233928" y="272488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CF8325-5F5E-962E-0417-CD9CAD1C8E9D}"/>
              </a:ext>
            </a:extLst>
          </p:cNvPr>
          <p:cNvCxnSpPr>
            <a:cxnSpLocks/>
          </p:cNvCxnSpPr>
          <p:nvPr/>
        </p:nvCxnSpPr>
        <p:spPr>
          <a:xfrm flipV="1">
            <a:off x="6797040" y="266051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0DE3BE-3034-8194-14DF-9617AA45E336}"/>
              </a:ext>
            </a:extLst>
          </p:cNvPr>
          <p:cNvSpPr txBox="1"/>
          <p:nvPr/>
        </p:nvSpPr>
        <p:spPr>
          <a:xfrm>
            <a:off x="2942338" y="5049427"/>
            <a:ext cx="571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D5D4F-962D-8B9F-0426-DC04D1F53C15}"/>
              </a:ext>
            </a:extLst>
          </p:cNvPr>
          <p:cNvSpPr txBox="1"/>
          <p:nvPr/>
        </p:nvSpPr>
        <p:spPr>
          <a:xfrm>
            <a:off x="6565396" y="4994071"/>
            <a:ext cx="571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1C64A-2889-3DB3-3AA6-4D2658190053}"/>
              </a:ext>
            </a:extLst>
          </p:cNvPr>
          <p:cNvSpPr txBox="1"/>
          <p:nvPr/>
        </p:nvSpPr>
        <p:spPr>
          <a:xfrm>
            <a:off x="1923369" y="4764319"/>
            <a:ext cx="761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(0,0,0)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04A7F-E210-C64F-06F4-6C5592C1F592}"/>
              </a:ext>
            </a:extLst>
          </p:cNvPr>
          <p:cNvSpPr txBox="1"/>
          <p:nvPr/>
        </p:nvSpPr>
        <p:spPr>
          <a:xfrm>
            <a:off x="3039249" y="5284480"/>
            <a:ext cx="47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0,1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58E46-8B83-1FAC-849D-EAFB4E2F6F4F}"/>
              </a:ext>
            </a:extLst>
          </p:cNvPr>
          <p:cNvSpPr txBox="1"/>
          <p:nvPr/>
        </p:nvSpPr>
        <p:spPr>
          <a:xfrm>
            <a:off x="6511077" y="5266192"/>
            <a:ext cx="62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1000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0F3CC833-572D-F0DB-106C-48755CD417F1}"/>
              </a:ext>
            </a:extLst>
          </p:cNvPr>
          <p:cNvSpPr/>
          <p:nvPr/>
        </p:nvSpPr>
        <p:spPr>
          <a:xfrm>
            <a:off x="4572000" y="3373760"/>
            <a:ext cx="1115568" cy="913648"/>
          </a:xfrm>
          <a:prstGeom prst="triangle">
            <a:avLst>
              <a:gd name="adj" fmla="val 68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Interpolação </a:t>
            </a:r>
            <a:r>
              <a:rPr lang="en-BR" u="sng" dirty="0"/>
              <a:t>não linear</a:t>
            </a:r>
            <a:r>
              <a:rPr lang="en-BR" dirty="0"/>
              <a:t> em Z pelo Triângulo</a:t>
            </a: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52</a:t>
            </a:fld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5875506" y="2515939"/>
            <a:ext cx="1371600" cy="43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= ?</a:t>
            </a:r>
            <a:endParaRPr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B3D14C-5B7A-0064-F9CD-5700DF0309E2}"/>
              </a:ext>
            </a:extLst>
          </p:cNvPr>
          <p:cNvGrpSpPr/>
          <p:nvPr/>
        </p:nvGrpSpPr>
        <p:grpSpPr>
          <a:xfrm>
            <a:off x="1201738" y="1294083"/>
            <a:ext cx="4343139" cy="3983020"/>
            <a:chOff x="1201738" y="1294083"/>
            <a:chExt cx="4343139" cy="3983020"/>
          </a:xfrm>
        </p:grpSpPr>
        <p:pic>
          <p:nvPicPr>
            <p:cNvPr id="144" name="Google Shape;144;p18"/>
            <p:cNvPicPr preferRelativeResize="0"/>
            <p:nvPr/>
          </p:nvPicPr>
          <p:blipFill rotWithShape="1">
            <a:blip r:embed="rId3">
              <a:alphaModFix/>
            </a:blip>
            <a:srcRect l="6951" t="10375" r="45461" b="2878"/>
            <a:stretch/>
          </p:blipFill>
          <p:spPr>
            <a:xfrm>
              <a:off x="1634246" y="1731523"/>
              <a:ext cx="3382729" cy="332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145;p18">
              <a:extLst>
                <a:ext uri="{FF2B5EF4-FFF2-40B4-BE49-F238E27FC236}">
                  <a16:creationId xmlns:a16="http://schemas.microsoft.com/office/drawing/2014/main" id="{70228641-1804-364F-C5D4-ADCD92D63856}"/>
                </a:ext>
              </a:extLst>
            </p:cNvPr>
            <p:cNvSpPr/>
            <p:nvPr/>
          </p:nvSpPr>
          <p:spPr>
            <a:xfrm>
              <a:off x="3471525" y="129408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2</a:t>
              </a:r>
              <a:endParaRPr sz="1600" baseline="-25000" dirty="0"/>
            </a:p>
          </p:txBody>
        </p:sp>
        <p:sp>
          <p:nvSpPr>
            <p:cNvPr id="3" name="Google Shape;145;p18">
              <a:extLst>
                <a:ext uri="{FF2B5EF4-FFF2-40B4-BE49-F238E27FC236}">
                  <a16:creationId xmlns:a16="http://schemas.microsoft.com/office/drawing/2014/main" id="{CF2BD9C1-9667-2809-9967-ADBD5033D410}"/>
                </a:ext>
              </a:extLst>
            </p:cNvPr>
            <p:cNvSpPr/>
            <p:nvPr/>
          </p:nvSpPr>
          <p:spPr>
            <a:xfrm>
              <a:off x="4948880" y="4034040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1</a:t>
              </a:r>
              <a:endParaRPr sz="1600" baseline="-25000" dirty="0"/>
            </a:p>
          </p:txBody>
        </p:sp>
        <p:sp>
          <p:nvSpPr>
            <p:cNvPr id="4" name="Google Shape;145;p18">
              <a:extLst>
                <a:ext uri="{FF2B5EF4-FFF2-40B4-BE49-F238E27FC236}">
                  <a16:creationId xmlns:a16="http://schemas.microsoft.com/office/drawing/2014/main" id="{199AF241-3879-CF54-76C1-AFBC49980811}"/>
                </a:ext>
              </a:extLst>
            </p:cNvPr>
            <p:cNvSpPr/>
            <p:nvPr/>
          </p:nvSpPr>
          <p:spPr>
            <a:xfrm>
              <a:off x="1201738" y="483966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0</a:t>
              </a:r>
              <a:endParaRPr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3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noProof="0"/>
              <a:t>Representação Conceitual da Interpolação</a:t>
            </a:r>
          </a:p>
          <a:p>
            <a:endParaRPr lang="pt-BR" noProof="0"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Usar agora o Z dividindo o parâmetro que se deseja interpolar.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 depois multiplica o Z do ponto sendo amostrado.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53</a:t>
            </a:fld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502237" y="4024873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As coordenadas baricêntricas projetadas no espaço da tela não são transformações afim. Já se forem interpoladas com a divisão do valor de Z são transformações afim.</a:t>
            </a:r>
            <a:endParaRPr dirty="0"/>
          </a:p>
        </p:txBody>
      </p:sp>
      <p:sp>
        <p:nvSpPr>
          <p:cNvPr id="337" name="Google Shape;337;p34"/>
          <p:cNvSpPr/>
          <p:nvPr/>
        </p:nvSpPr>
        <p:spPr>
          <a:xfrm>
            <a:off x="4195119" y="2505640"/>
            <a:ext cx="3791935" cy="9075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472124" y="5292775"/>
            <a:ext cx="80402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 dirty="0">
                <a:solidFill>
                  <a:srgbClr val="FF0000"/>
                </a:solidFill>
              </a:rPr>
              <a:t>Cuidado: o Z a ser usado é do espaço da câmera, não use o Z do NDC!</a:t>
            </a:r>
            <a:endParaRPr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8BDD5-733C-43F4-0291-4623C040B1F4}"/>
                  </a:ext>
                </a:extLst>
              </p:cNvPr>
              <p:cNvSpPr txBox="1"/>
              <p:nvPr/>
            </p:nvSpPr>
            <p:spPr>
              <a:xfrm>
                <a:off x="4195119" y="2610390"/>
                <a:ext cx="3791935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8BDD5-733C-43F4-0291-4623C040B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119" y="2610390"/>
                <a:ext cx="3791935" cy="754181"/>
              </a:xfrm>
              <a:prstGeom prst="rect">
                <a:avLst/>
              </a:prstGeom>
              <a:blipFill>
                <a:blip r:embed="rId3"/>
                <a:stretch>
                  <a:fillRect l="-1338" t="-1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BB6C4C7-75AC-EBAB-168A-66FDDDFD81C1}"/>
              </a:ext>
            </a:extLst>
          </p:cNvPr>
          <p:cNvGrpSpPr/>
          <p:nvPr/>
        </p:nvGrpSpPr>
        <p:grpSpPr>
          <a:xfrm>
            <a:off x="1143373" y="1935805"/>
            <a:ext cx="2173759" cy="1993518"/>
            <a:chOff x="1201738" y="1294083"/>
            <a:chExt cx="4343139" cy="3983020"/>
          </a:xfrm>
        </p:grpSpPr>
        <p:pic>
          <p:nvPicPr>
            <p:cNvPr id="6" name="Google Shape;144;p18">
              <a:extLst>
                <a:ext uri="{FF2B5EF4-FFF2-40B4-BE49-F238E27FC236}">
                  <a16:creationId xmlns:a16="http://schemas.microsoft.com/office/drawing/2014/main" id="{794775EC-C8E6-CF06-85FC-804B8478622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951" t="10375" r="45461" b="2878"/>
            <a:stretch/>
          </p:blipFill>
          <p:spPr>
            <a:xfrm>
              <a:off x="1634246" y="1731523"/>
              <a:ext cx="3382729" cy="332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45;p18">
              <a:extLst>
                <a:ext uri="{FF2B5EF4-FFF2-40B4-BE49-F238E27FC236}">
                  <a16:creationId xmlns:a16="http://schemas.microsoft.com/office/drawing/2014/main" id="{DDCC28F6-D48B-E1B6-BB8A-C9C2C478A056}"/>
                </a:ext>
              </a:extLst>
            </p:cNvPr>
            <p:cNvSpPr/>
            <p:nvPr/>
          </p:nvSpPr>
          <p:spPr>
            <a:xfrm>
              <a:off x="3471525" y="129408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2</a:t>
              </a:r>
              <a:endParaRPr sz="500" baseline="-25000" dirty="0"/>
            </a:p>
          </p:txBody>
        </p:sp>
        <p:sp>
          <p:nvSpPr>
            <p:cNvPr id="8" name="Google Shape;145;p18">
              <a:extLst>
                <a:ext uri="{FF2B5EF4-FFF2-40B4-BE49-F238E27FC236}">
                  <a16:creationId xmlns:a16="http://schemas.microsoft.com/office/drawing/2014/main" id="{EB407983-ECE4-DE99-8D3D-258D03017402}"/>
                </a:ext>
              </a:extLst>
            </p:cNvPr>
            <p:cNvSpPr/>
            <p:nvPr/>
          </p:nvSpPr>
          <p:spPr>
            <a:xfrm>
              <a:off x="4948880" y="4034040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1</a:t>
              </a:r>
              <a:endParaRPr sz="500" baseline="-25000" dirty="0"/>
            </a:p>
          </p:txBody>
        </p:sp>
        <p:sp>
          <p:nvSpPr>
            <p:cNvPr id="9" name="Google Shape;145;p18">
              <a:extLst>
                <a:ext uri="{FF2B5EF4-FFF2-40B4-BE49-F238E27FC236}">
                  <a16:creationId xmlns:a16="http://schemas.microsoft.com/office/drawing/2014/main" id="{A915D54B-7F71-46D1-BBFE-C28DF3FFF837}"/>
                </a:ext>
              </a:extLst>
            </p:cNvPr>
            <p:cNvSpPr/>
            <p:nvPr/>
          </p:nvSpPr>
          <p:spPr>
            <a:xfrm>
              <a:off x="1201738" y="483966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0</a:t>
              </a:r>
              <a:endParaRPr sz="500" baseline="-25000" dirty="0"/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Diferença no resultado quando usada o Z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54</a:t>
            </a:fld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72500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2D</a:t>
            </a:r>
            <a:endParaRPr sz="2000"/>
          </a:p>
        </p:txBody>
      </p:sp>
      <p:sp>
        <p:nvSpPr>
          <p:cNvPr id="349" name="Google Shape;349;p35"/>
          <p:cNvSpPr txBox="1"/>
          <p:nvPr/>
        </p:nvSpPr>
        <p:spPr>
          <a:xfrm>
            <a:off x="480065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3D</a:t>
            </a:r>
            <a:endParaRPr sz="2000"/>
          </a:p>
        </p:txBody>
      </p:sp>
      <p:sp>
        <p:nvSpPr>
          <p:cNvPr id="350" name="Google Shape;350;p35"/>
          <p:cNvSpPr txBox="1"/>
          <p:nvPr/>
        </p:nvSpPr>
        <p:spPr>
          <a:xfrm>
            <a:off x="2254350" y="5416575"/>
            <a:ext cx="611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 u="sng">
                <a:solidFill>
                  <a:schemeClr val="hlink"/>
                </a:solidFill>
                <a:hlinkClick r:id="rId5"/>
              </a:rPr>
              <a:t>https://www.scratchapixel.com/lessons/3d-basic-rendering/rasterization-practical-implementation/perspective-correct-interpolation-vertex-attributes</a:t>
            </a:r>
            <a:r>
              <a:rPr lang="en-BR" sz="700"/>
              <a:t> 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52F9F-B39E-C9AC-A690-922ED1430AEA}"/>
              </a:ext>
            </a:extLst>
          </p:cNvPr>
          <p:cNvSpPr txBox="1"/>
          <p:nvPr/>
        </p:nvSpPr>
        <p:spPr>
          <a:xfrm>
            <a:off x="586500" y="4887509"/>
            <a:ext cx="8428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Mais informações em: </a:t>
            </a:r>
            <a:r>
              <a:rPr lang="pt-BR" dirty="0">
                <a:hlinkClick r:id="rId6"/>
              </a:rPr>
              <a:t>https://www.scratchapixel.com/lessons/3d-basic-rendering/rasterization-practical-implementation/visibility-problem-depth-buffer-depth-interpolation.html</a:t>
            </a:r>
            <a:r>
              <a:rPr lang="pt-BR" dirty="0"/>
              <a:t>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BCE3-75C6-66E2-ACDB-C0F677E0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Próxima Aula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896E81-65AE-85E4-11D1-31A29EFB94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90548" y="838986"/>
                <a:ext cx="8428232" cy="1851206"/>
              </a:xfrm>
            </p:spPr>
            <p:txBody>
              <a:bodyPr>
                <a:normAutofit/>
              </a:bodyPr>
              <a:lstStyle/>
              <a:p>
                <a:r>
                  <a:rPr lang="pt-BR" sz="1800" noProof="0" dirty="0"/>
                  <a:t>Veremos em mais detalhes como mapear as texturas para os triângulos. A proposta é a mesma da cor, porém usaremos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sz="1800" b="0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sz="18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pt-BR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800" noProof="0" dirty="0"/>
                  <a:t>de textura.</a:t>
                </a:r>
              </a:p>
              <a:p>
                <a:endParaRPr lang="pt-BR" sz="1050" noProof="0" dirty="0"/>
              </a:p>
              <a:p>
                <a:r>
                  <a:rPr lang="pt-BR" sz="1800" noProof="0" dirty="0"/>
                  <a:t>Uma equação mais simples (que pode ser optimizada) é: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896E81-65AE-85E4-11D1-31A29EFB9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0548" y="838986"/>
                <a:ext cx="8428232" cy="18512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602A1-8DFA-234D-6F96-34AC4FEF30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DC1A8-E05C-916A-3BEA-2A7312390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363" y="2521195"/>
            <a:ext cx="3003274" cy="2229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D19F6C-7252-3066-20F4-2D2F81F80D84}"/>
              </a:ext>
            </a:extLst>
          </p:cNvPr>
          <p:cNvSpPr txBox="1"/>
          <p:nvPr/>
        </p:nvSpPr>
        <p:spPr>
          <a:xfrm>
            <a:off x="605187" y="4881530"/>
            <a:ext cx="7907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noProof="0" dirty="0"/>
              <a:t>Equação que a maioria das placas de vídeo e APIs gráficas (como OpenGL e DirectX) resolvem o problema para renderizar texturas de forma realista.</a:t>
            </a:r>
          </a:p>
        </p:txBody>
      </p:sp>
    </p:spTree>
    <p:extLst>
      <p:ext uri="{BB962C8B-B14F-4D97-AF65-F5344CB8AC3E}">
        <p14:creationId xmlns:p14="http://schemas.microsoft.com/office/powerpoint/2010/main" val="11013383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notebook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7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3FFD110B-7F8B-2C3F-1BD2-F213BBE3E1E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Interpolação no interior de Triângulos</a:t>
            </a:r>
            <a:endParaRPr dirty="0"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noProof="0" dirty="0"/>
              <a:t>Por que queremos interpolar?</a:t>
            </a:r>
            <a:endParaRPr lang="pt-BR" noProof="0" dirty="0"/>
          </a:p>
          <a:p>
            <a:pPr marL="0" lvl="0" indent="0"/>
            <a:r>
              <a:rPr lang="pt-BR" noProof="0" dirty="0"/>
              <a:t>Para encontrar valores dentro de um triângulo que variam suavemente a partir dos valores definidos nos vértices.</a:t>
            </a:r>
          </a:p>
          <a:p>
            <a:pPr marL="0" lvl="0" indent="0"/>
            <a:r>
              <a:rPr lang="pt-BR" noProof="0" dirty="0"/>
              <a:t>Um belo degrade </a:t>
            </a:r>
            <a:r>
              <a:rPr lang="pt-BR" noProof="0" dirty="0">
                <a:sym typeface="Wingdings" pitchFamily="2" charset="2"/>
              </a:rPr>
              <a:t></a:t>
            </a: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noProof="0" dirty="0"/>
              <a:t>O que queremos interpolar?</a:t>
            </a:r>
            <a:endParaRPr lang="pt-BR" noProof="0" dirty="0"/>
          </a:p>
          <a:p>
            <a:pPr marL="0" lvl="0" indent="0"/>
            <a:r>
              <a:rPr lang="pt-BR" noProof="0" dirty="0"/>
              <a:t>Cores, Coordenadas de textura, Vetores normais, ...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noProof="0" dirty="0"/>
              <a:t>Como podemos fazer a interpolação?</a:t>
            </a: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Usando </a:t>
            </a:r>
            <a:r>
              <a:rPr lang="pt-BR" b="1" noProof="0" dirty="0">
                <a:solidFill>
                  <a:srgbClr val="FF0000"/>
                </a:solidFill>
              </a:rPr>
              <a:t>Coordenadas </a:t>
            </a:r>
            <a:r>
              <a:rPr lang="pt-BR" b="1" noProof="0" dirty="0" err="1">
                <a:solidFill>
                  <a:srgbClr val="FF0000"/>
                </a:solidFill>
              </a:rPr>
              <a:t>baricêntricas</a:t>
            </a:r>
            <a:endParaRPr lang="pt-BR" b="1" noProof="0" dirty="0">
              <a:solidFill>
                <a:srgbClr val="FF0000"/>
              </a:solidFill>
            </a:endParaRPr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Definição de Baricentro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8696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BR" sz="2400" dirty="0"/>
              <a:t>O baricentro é determinado pelo encontro das medianas de um triângulo.</a:t>
            </a:r>
            <a:endParaRPr dirty="0"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sp>
        <p:nvSpPr>
          <p:cNvPr id="3" name="Triangle 2">
            <a:extLst>
              <a:ext uri="{FF2B5EF4-FFF2-40B4-BE49-F238E27FC236}">
                <a16:creationId xmlns:a16="http://schemas.microsoft.com/office/drawing/2014/main" id="{3770CDB0-CBDE-6818-C6C2-5072095B2A56}"/>
              </a:ext>
            </a:extLst>
          </p:cNvPr>
          <p:cNvSpPr/>
          <p:nvPr/>
        </p:nvSpPr>
        <p:spPr>
          <a:xfrm>
            <a:off x="1088687" y="2144888"/>
            <a:ext cx="6877665" cy="2880047"/>
          </a:xfrm>
          <a:prstGeom prst="triangle">
            <a:avLst>
              <a:gd name="adj" fmla="val 45169"/>
            </a:avLst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04D115-6E82-429C-816D-F42B43928622}"/>
              </a:ext>
            </a:extLst>
          </p:cNvPr>
          <p:cNvSpPr txBox="1"/>
          <p:nvPr/>
        </p:nvSpPr>
        <p:spPr>
          <a:xfrm>
            <a:off x="4131465" y="1683223"/>
            <a:ext cx="546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EEBE66-0DFE-4109-4910-5A5DAC8AAF56}"/>
              </a:ext>
            </a:extLst>
          </p:cNvPr>
          <p:cNvSpPr txBox="1"/>
          <p:nvPr/>
        </p:nvSpPr>
        <p:spPr>
          <a:xfrm>
            <a:off x="542635" y="4831570"/>
            <a:ext cx="546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EF61D2-4E1C-192C-51EF-305D89AF2993}"/>
              </a:ext>
            </a:extLst>
          </p:cNvPr>
          <p:cNvSpPr txBox="1"/>
          <p:nvPr/>
        </p:nvSpPr>
        <p:spPr>
          <a:xfrm>
            <a:off x="7966352" y="4831569"/>
            <a:ext cx="54605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P</a:t>
            </a:r>
            <a:r>
              <a:rPr lang="en-US" sz="2400" baseline="-25000" dirty="0"/>
              <a:t>2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C37689-AD5F-13E0-8289-A02A09282030}"/>
              </a:ext>
            </a:extLst>
          </p:cNvPr>
          <p:cNvSpPr/>
          <p:nvPr/>
        </p:nvSpPr>
        <p:spPr>
          <a:xfrm>
            <a:off x="4112250" y="2061423"/>
            <a:ext cx="174316" cy="1743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640D6A1-1384-402F-6F2D-9DA432D6E03A}"/>
              </a:ext>
            </a:extLst>
          </p:cNvPr>
          <p:cNvSpPr/>
          <p:nvPr/>
        </p:nvSpPr>
        <p:spPr>
          <a:xfrm>
            <a:off x="1001529" y="4934084"/>
            <a:ext cx="174316" cy="1743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4F3FC0C-14B9-4725-55A8-1D50FA47FC4B}"/>
              </a:ext>
            </a:extLst>
          </p:cNvPr>
          <p:cNvSpPr/>
          <p:nvPr/>
        </p:nvSpPr>
        <p:spPr>
          <a:xfrm>
            <a:off x="7868702" y="4933925"/>
            <a:ext cx="174316" cy="174316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87F28D-AB24-FA2A-B62E-FFFEFB65E7FE}"/>
              </a:ext>
            </a:extLst>
          </p:cNvPr>
          <p:cNvCxnSpPr>
            <a:cxnSpLocks/>
            <a:stCxn id="3" idx="5"/>
            <a:endCxn id="3" idx="2"/>
          </p:cNvCxnSpPr>
          <p:nvPr/>
        </p:nvCxnSpPr>
        <p:spPr>
          <a:xfrm flipH="1">
            <a:off x="1088687" y="3584912"/>
            <a:ext cx="4992119" cy="144002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6A201FC9-3C18-525D-748B-BF6A2413AE58}"/>
              </a:ext>
            </a:extLst>
          </p:cNvPr>
          <p:cNvCxnSpPr>
            <a:cxnSpLocks/>
            <a:stCxn id="3" idx="4"/>
            <a:endCxn id="3" idx="1"/>
          </p:cNvCxnSpPr>
          <p:nvPr/>
        </p:nvCxnSpPr>
        <p:spPr>
          <a:xfrm flipH="1" flipV="1">
            <a:off x="2641973" y="3584912"/>
            <a:ext cx="5324379" cy="1440023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1E9028E-CFE5-DE99-7B6D-EAA3E7CAE5A1}"/>
              </a:ext>
            </a:extLst>
          </p:cNvPr>
          <p:cNvCxnSpPr>
            <a:cxnSpLocks/>
            <a:endCxn id="3" idx="0"/>
          </p:cNvCxnSpPr>
          <p:nvPr/>
        </p:nvCxnSpPr>
        <p:spPr>
          <a:xfrm flipH="1" flipV="1">
            <a:off x="4195260" y="2144888"/>
            <a:ext cx="339110" cy="2875891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886CF6A-4907-52F6-4EC2-B4441776E82C}"/>
              </a:ext>
            </a:extLst>
          </p:cNvPr>
          <p:cNvGrpSpPr/>
          <p:nvPr/>
        </p:nvGrpSpPr>
        <p:grpSpPr>
          <a:xfrm>
            <a:off x="1828880" y="2829863"/>
            <a:ext cx="1611229" cy="1478956"/>
            <a:chOff x="1828880" y="2829863"/>
            <a:chExt cx="1611229" cy="147895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59F8F262-FB32-A360-63A9-51CC55FAD08E}"/>
                </a:ext>
              </a:extLst>
            </p:cNvPr>
            <p:cNvCxnSpPr/>
            <p:nvPr/>
          </p:nvCxnSpPr>
          <p:spPr>
            <a:xfrm>
              <a:off x="3186721" y="2829863"/>
              <a:ext cx="253388" cy="231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E20B8C19-A1FA-6DB0-56DC-9BC8D54E986C}"/>
                </a:ext>
              </a:extLst>
            </p:cNvPr>
            <p:cNvCxnSpPr/>
            <p:nvPr/>
          </p:nvCxnSpPr>
          <p:spPr>
            <a:xfrm>
              <a:off x="1828880" y="4077465"/>
              <a:ext cx="253388" cy="231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020CD45-127A-2988-1C98-99AD47EEF118}"/>
                </a:ext>
              </a:extLst>
            </p:cNvPr>
            <p:cNvSpPr/>
            <p:nvPr/>
          </p:nvSpPr>
          <p:spPr>
            <a:xfrm>
              <a:off x="2555573" y="3497753"/>
              <a:ext cx="174316" cy="1743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F2C93C0-29D6-9BB6-D82A-A3B31C7259FE}"/>
                </a:ext>
              </a:extLst>
            </p:cNvPr>
            <p:cNvSpPr txBox="1"/>
            <p:nvPr/>
          </p:nvSpPr>
          <p:spPr>
            <a:xfrm>
              <a:off x="2154464" y="3049929"/>
              <a:ext cx="706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M</a:t>
              </a:r>
              <a:r>
                <a:rPr lang="en-US" sz="2400" baseline="-25000" dirty="0"/>
                <a:t>01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D6ED797-6B82-B3E3-40BC-F4085AB117DE}"/>
              </a:ext>
            </a:extLst>
          </p:cNvPr>
          <p:cNvGrpSpPr/>
          <p:nvPr/>
        </p:nvGrpSpPr>
        <p:grpSpPr>
          <a:xfrm>
            <a:off x="5203260" y="2870376"/>
            <a:ext cx="1893580" cy="1516587"/>
            <a:chOff x="5203260" y="2870376"/>
            <a:chExt cx="1893580" cy="151658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88DDC575-8CBF-9730-E7FC-B2EC96D02793}"/>
                </a:ext>
              </a:extLst>
            </p:cNvPr>
            <p:cNvSpPr/>
            <p:nvPr/>
          </p:nvSpPr>
          <p:spPr>
            <a:xfrm>
              <a:off x="6004455" y="3493629"/>
              <a:ext cx="174316" cy="1743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12CA516-57A2-59F0-2990-E31A56D9479A}"/>
                </a:ext>
              </a:extLst>
            </p:cNvPr>
            <p:cNvCxnSpPr/>
            <p:nvPr/>
          </p:nvCxnSpPr>
          <p:spPr>
            <a:xfrm rot="4902690">
              <a:off x="6794833" y="4098208"/>
              <a:ext cx="253388" cy="231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CF962CC-58B1-0E0E-3277-9AB6072C2A42}"/>
                </a:ext>
              </a:extLst>
            </p:cNvPr>
            <p:cNvCxnSpPr/>
            <p:nvPr/>
          </p:nvCxnSpPr>
          <p:spPr>
            <a:xfrm rot="4902690">
              <a:off x="5192243" y="2881393"/>
              <a:ext cx="253388" cy="231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201043-DB6D-39A8-6D13-58BFFDF1AC3D}"/>
                </a:ext>
              </a:extLst>
            </p:cNvPr>
            <p:cNvCxnSpPr/>
            <p:nvPr/>
          </p:nvCxnSpPr>
          <p:spPr>
            <a:xfrm rot="4902690">
              <a:off x="6854469" y="4144592"/>
              <a:ext cx="253388" cy="231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FBBB967-88C6-A127-5002-4765A55882A1}"/>
                </a:ext>
              </a:extLst>
            </p:cNvPr>
            <p:cNvCxnSpPr/>
            <p:nvPr/>
          </p:nvCxnSpPr>
          <p:spPr>
            <a:xfrm rot="4902690">
              <a:off x="5251879" y="2927777"/>
              <a:ext cx="253388" cy="2313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9242A44-D0EA-2439-52EE-D38FCC9306CD}"/>
                </a:ext>
              </a:extLst>
            </p:cNvPr>
            <p:cNvSpPr txBox="1"/>
            <p:nvPr/>
          </p:nvSpPr>
          <p:spPr>
            <a:xfrm>
              <a:off x="6088221" y="3139117"/>
              <a:ext cx="706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M</a:t>
              </a:r>
              <a:r>
                <a:rPr lang="en-US" sz="2400" baseline="-25000" dirty="0"/>
                <a:t>20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F57BD07-F818-F91D-A93A-8E038CF5BD94}"/>
              </a:ext>
            </a:extLst>
          </p:cNvPr>
          <p:cNvGrpSpPr/>
          <p:nvPr/>
        </p:nvGrpSpPr>
        <p:grpSpPr>
          <a:xfrm>
            <a:off x="2577695" y="4859386"/>
            <a:ext cx="3513918" cy="685088"/>
            <a:chOff x="2577695" y="4859386"/>
            <a:chExt cx="3513918" cy="685088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7E9216E-D000-D1F8-E62E-18AAEAE34C8A}"/>
                </a:ext>
              </a:extLst>
            </p:cNvPr>
            <p:cNvSpPr/>
            <p:nvPr/>
          </p:nvSpPr>
          <p:spPr>
            <a:xfrm>
              <a:off x="4444936" y="4933925"/>
              <a:ext cx="174316" cy="174316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8D23526-4182-1712-7FCB-15C0BF870E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41022" y="4871325"/>
              <a:ext cx="18068" cy="306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D2EAC11-82A5-F4A4-45F6-87E12B933B8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09677" y="4869487"/>
              <a:ext cx="18068" cy="306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FCE017D-4433-5BEA-5060-B934ADBE29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3545" y="4867648"/>
              <a:ext cx="18068" cy="306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D1CB970-AB5B-DCF5-BD08-A78D4916DE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77695" y="4863063"/>
              <a:ext cx="18068" cy="306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F7B3152-92D3-7480-C7D2-782E3E0F29E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46350" y="4861225"/>
              <a:ext cx="18068" cy="306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03BF65-A040-1717-199F-44D8B9FE555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10218" y="4859386"/>
              <a:ext cx="18068" cy="3062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19DB5B2-6DF3-22FA-A3DB-A610DA479B23}"/>
                </a:ext>
              </a:extLst>
            </p:cNvPr>
            <p:cNvSpPr txBox="1"/>
            <p:nvPr/>
          </p:nvSpPr>
          <p:spPr>
            <a:xfrm>
              <a:off x="4267461" y="5082809"/>
              <a:ext cx="706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M</a:t>
              </a:r>
              <a:r>
                <a:rPr lang="en-US" sz="2400" baseline="-25000" dirty="0"/>
                <a:t>12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945DA99-F826-B69B-4A31-24EDCE3F069C}"/>
              </a:ext>
            </a:extLst>
          </p:cNvPr>
          <p:cNvGrpSpPr/>
          <p:nvPr/>
        </p:nvGrpSpPr>
        <p:grpSpPr>
          <a:xfrm>
            <a:off x="4334945" y="3544429"/>
            <a:ext cx="736210" cy="608217"/>
            <a:chOff x="4334945" y="3544429"/>
            <a:chExt cx="736210" cy="608217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ECE42733-6432-01D6-C051-DFF202C73C73}"/>
                </a:ext>
              </a:extLst>
            </p:cNvPr>
            <p:cNvSpPr/>
            <p:nvPr/>
          </p:nvSpPr>
          <p:spPr>
            <a:xfrm>
              <a:off x="4334945" y="3978330"/>
              <a:ext cx="174316" cy="174316"/>
            </a:xfrm>
            <a:prstGeom prst="ellipse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B662535-F017-1914-98F3-9A3CDD68F12A}"/>
                </a:ext>
              </a:extLst>
            </p:cNvPr>
            <p:cNvSpPr txBox="1"/>
            <p:nvPr/>
          </p:nvSpPr>
          <p:spPr>
            <a:xfrm>
              <a:off x="4364815" y="3544429"/>
              <a:ext cx="706340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/>
                <a:t>G</a:t>
              </a:r>
              <a:endParaRPr lang="en-US" sz="2400" baseline="-25000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400"/>
              </a:spcBef>
              <a:buClr>
                <a:schemeClr val="dk1"/>
              </a:buClr>
              <a:buSzPts val="1100"/>
            </a:pPr>
            <a:r>
              <a:rPr lang="pt-BR" dirty="0"/>
              <a:t>Coordenadas </a:t>
            </a:r>
            <a:r>
              <a:rPr lang="pt-BR" dirty="0" err="1"/>
              <a:t>Baricêntricas</a:t>
            </a:r>
            <a:endParaRPr lang="pt-BR"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320040" y="838985"/>
            <a:ext cx="8677656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300" dirty="0"/>
              <a:t>Usando coordenadas baricêntricas para interpolar dados ou atributos dos vértices para o interior do triângulo.</a:t>
            </a:r>
            <a:endParaRPr sz="2300"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2291" y="2353266"/>
            <a:ext cx="3628981" cy="252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Um sistema de coordenadas para triângulos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654" y="1392477"/>
            <a:ext cx="6582691" cy="377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5484" y="838985"/>
            <a:ext cx="1155187" cy="45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2746</TotalTime>
  <Words>2427</Words>
  <Application>Microsoft Macintosh PowerPoint</Application>
  <PresentationFormat>On-screen Show (16:10)</PresentationFormat>
  <Paragraphs>366</Paragraphs>
  <Slides>57</Slides>
  <Notes>44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4" baseType="lpstr">
      <vt:lpstr>Arial</vt:lpstr>
      <vt:lpstr>Calibri</vt:lpstr>
      <vt:lpstr>Cambria Math</vt:lpstr>
      <vt:lpstr>Wingdings</vt:lpstr>
      <vt:lpstr>Verdana</vt:lpstr>
      <vt:lpstr>Courier New</vt:lpstr>
      <vt:lpstr>Personalizar design</vt:lpstr>
      <vt:lpstr>PowerPoint Presentation</vt:lpstr>
      <vt:lpstr>LERP</vt:lpstr>
      <vt:lpstr>PowerPoint Presentation</vt:lpstr>
      <vt:lpstr>Desenhando Triângulos Coloridos</vt:lpstr>
      <vt:lpstr>Desenhando Triângulos Coloridos </vt:lpstr>
      <vt:lpstr>Interpolação no interior de Triângulos</vt:lpstr>
      <vt:lpstr>Definição de Baricentro</vt:lpstr>
      <vt:lpstr>Coordenadas Baricêntricas</vt:lpstr>
      <vt:lpstr>Coordenadas Baricêntricas</vt:lpstr>
      <vt:lpstr>Coordenadas Baricêntricas - Exemplo</vt:lpstr>
      <vt:lpstr>Coordenadas Baricêntricas - Exemplo</vt:lpstr>
      <vt:lpstr>Interpolação Linear Pelo Triângulo</vt:lpstr>
      <vt:lpstr>Propostas de cálculos das coordenadas</vt:lpstr>
      <vt:lpstr>Coordenadas Baricêntricas (1a opção)</vt:lpstr>
      <vt:lpstr>Lembrando: Equação da Reta</vt:lpstr>
      <vt:lpstr>Calculando as Coordenadas Baricêntricas</vt:lpstr>
      <vt:lpstr>Coordenadas Baricêntricas</vt:lpstr>
      <vt:lpstr>Fórmulas das Coordenadas Baricêntricas</vt:lpstr>
      <vt:lpstr>Relembrando Área de um triângulo</vt:lpstr>
      <vt:lpstr>Relembrando Área do Triângulo</vt:lpstr>
      <vt:lpstr>Coordenadas Baricêntricas (2a opção)</vt:lpstr>
      <vt:lpstr>Processo de Rasterização</vt:lpstr>
      <vt:lpstr>Mapeamento de Texturas</vt:lpstr>
      <vt:lpstr>Realismos das Superfícies</vt:lpstr>
      <vt:lpstr>Três Espaços</vt:lpstr>
      <vt:lpstr>Coordenadas de Textura</vt:lpstr>
      <vt:lpstr>Mapeamento das coordenadas de textura.</vt:lpstr>
      <vt:lpstr>Textura Aplicada na Superfície</vt:lpstr>
      <vt:lpstr>UV Layout</vt:lpstr>
      <vt:lpstr>Mapeamento de Texturas</vt:lpstr>
      <vt:lpstr>Operação de Mapeamento de Textura</vt:lpstr>
      <vt:lpstr>Médias</vt:lpstr>
      <vt:lpstr>Médias</vt:lpstr>
      <vt:lpstr>Fazendo as contas: São Paulo -&gt; Itú</vt:lpstr>
      <vt:lpstr>Refazendo as contas: São Paulo -&gt; Itú</vt:lpstr>
      <vt:lpstr>Média Harmônica</vt:lpstr>
      <vt:lpstr>Conferindo as contas: São Paulo -&gt; Itú</vt:lpstr>
      <vt:lpstr>Médias</vt:lpstr>
      <vt:lpstr>Média Harmônica Ponderada</vt:lpstr>
      <vt:lpstr>Fazendo as contas: Itú -&gt; São Paulo</vt:lpstr>
      <vt:lpstr>Projeções Perspectivas Cria Não Linearidades</vt:lpstr>
      <vt:lpstr>Projeções Perspectivas Cria Não Linearidades</vt:lpstr>
      <vt:lpstr>Projeção Perspectiva e Interpolação</vt:lpstr>
      <vt:lpstr>Projeção Perspectiva e Interpolação</vt:lpstr>
      <vt:lpstr>Mapeamento de texturas Afim</vt:lpstr>
      <vt:lpstr>PlayStation 1</vt:lpstr>
      <vt:lpstr>Matriz de Transformação Perspectiva (Z)</vt:lpstr>
      <vt:lpstr>Matriz de Transformação Perspectiva (Z)</vt:lpstr>
      <vt:lpstr>Média Harmônica Ponderada para Profundidade</vt:lpstr>
      <vt:lpstr>Calculando o Z no interior do triângulo</vt:lpstr>
      <vt:lpstr>Média Harmônica Ponderada </vt:lpstr>
      <vt:lpstr>Interpolação não linear em Z pelo Triângulo</vt:lpstr>
      <vt:lpstr>Representação Conceitual da Interpolação </vt:lpstr>
      <vt:lpstr>Diferença no resultado quando usada o Z</vt:lpstr>
      <vt:lpstr>Próxima Aula</vt:lpstr>
      <vt:lpstr>ATIVIDADE: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36</cp:revision>
  <cp:lastPrinted>2024-09-23T19:14:12Z</cp:lastPrinted>
  <dcterms:modified xsi:type="dcterms:W3CDTF">2025-08-30T23:39:39Z</dcterms:modified>
</cp:coreProperties>
</file>